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handoutMasterIdLst>
    <p:handoutMasterId r:id="rId45"/>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Lst>
  <p:sldSz cx="9144000" cy="6172200"/>
  <p:notesSz cx="6858000" cy="9144000"/>
  <p:defaultTextStyle>
    <a:defPPr>
      <a:defRPr lang="en-US"/>
    </a:defPPr>
    <a:lvl1pPr algn="l" rtl="0" eaLnBrk="0" fontAlgn="base" hangingPunct="0">
      <a:lnSpc>
        <a:spcPct val="90000"/>
      </a:lnSpc>
      <a:spcBef>
        <a:spcPct val="0"/>
      </a:spcBef>
      <a:spcAft>
        <a:spcPct val="0"/>
      </a:spcAft>
      <a:defRPr b="1" kern="1200">
        <a:solidFill>
          <a:schemeClr val="tx1"/>
        </a:solidFill>
        <a:latin typeface="Arial" charset="0"/>
        <a:ea typeface="+mn-ea"/>
        <a:cs typeface="+mn-cs"/>
      </a:defRPr>
    </a:lvl1pPr>
    <a:lvl2pPr marL="457200" algn="l" rtl="0" eaLnBrk="0" fontAlgn="base" hangingPunct="0">
      <a:lnSpc>
        <a:spcPct val="90000"/>
      </a:lnSpc>
      <a:spcBef>
        <a:spcPct val="0"/>
      </a:spcBef>
      <a:spcAft>
        <a:spcPct val="0"/>
      </a:spcAft>
      <a:defRPr b="1" kern="1200">
        <a:solidFill>
          <a:schemeClr val="tx1"/>
        </a:solidFill>
        <a:latin typeface="Arial" charset="0"/>
        <a:ea typeface="+mn-ea"/>
        <a:cs typeface="+mn-cs"/>
      </a:defRPr>
    </a:lvl2pPr>
    <a:lvl3pPr marL="914400" algn="l" rtl="0" eaLnBrk="0" fontAlgn="base" hangingPunct="0">
      <a:lnSpc>
        <a:spcPct val="90000"/>
      </a:lnSpc>
      <a:spcBef>
        <a:spcPct val="0"/>
      </a:spcBef>
      <a:spcAft>
        <a:spcPct val="0"/>
      </a:spcAft>
      <a:defRPr b="1" kern="1200">
        <a:solidFill>
          <a:schemeClr val="tx1"/>
        </a:solidFill>
        <a:latin typeface="Arial" charset="0"/>
        <a:ea typeface="+mn-ea"/>
        <a:cs typeface="+mn-cs"/>
      </a:defRPr>
    </a:lvl3pPr>
    <a:lvl4pPr marL="1371600" algn="l" rtl="0" eaLnBrk="0" fontAlgn="base" hangingPunct="0">
      <a:lnSpc>
        <a:spcPct val="90000"/>
      </a:lnSpc>
      <a:spcBef>
        <a:spcPct val="0"/>
      </a:spcBef>
      <a:spcAft>
        <a:spcPct val="0"/>
      </a:spcAft>
      <a:defRPr b="1" kern="1200">
        <a:solidFill>
          <a:schemeClr val="tx1"/>
        </a:solidFill>
        <a:latin typeface="Arial" charset="0"/>
        <a:ea typeface="+mn-ea"/>
        <a:cs typeface="+mn-cs"/>
      </a:defRPr>
    </a:lvl4pPr>
    <a:lvl5pPr marL="1828800" algn="l" rtl="0" eaLnBrk="0" fontAlgn="base" hangingPunct="0">
      <a:lnSpc>
        <a:spcPct val="90000"/>
      </a:lnSpc>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000000"/>
    <a:srgbClr val="F2500D"/>
    <a:srgbClr val="009688"/>
    <a:srgbClr val="008F81"/>
    <a:srgbClr val="A4AA00"/>
    <a:srgbClr val="00838F"/>
    <a:srgbClr val="3E1403"/>
    <a:srgbClr val="5318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varScale="1">
        <p:scale>
          <a:sx n="85" d="100"/>
          <a:sy n="85" d="100"/>
        </p:scale>
        <p:origin x="-98" y="-331"/>
      </p:cViewPr>
      <p:guideLst>
        <p:guide orient="horz" pos="1944"/>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noTextEdit="1"/>
          </p:cNvSpPr>
          <p:nvPr>
            <p:ph type="sldImg" idx="2"/>
          </p:nvPr>
        </p:nvSpPr>
        <p:spPr bwMode="auto">
          <a:xfrm>
            <a:off x="1155700" y="749300"/>
            <a:ext cx="4559300" cy="3073400"/>
          </a:xfrm>
          <a:prstGeom prst="rect">
            <a:avLst/>
          </a:prstGeom>
          <a:noFill/>
          <a:ln w="12700">
            <a:noFill/>
            <a:miter lim="800000"/>
            <a:headEnd/>
            <a:tailEnd/>
          </a:ln>
          <a:effectLst/>
        </p:spPr>
      </p:sp>
      <p:sp>
        <p:nvSpPr>
          <p:cNvPr id="2051" name="Rectangle 3"/>
          <p:cNvSpPr>
            <a:spLocks noChangeArrowheads="1"/>
          </p:cNvSpPr>
          <p:nvPr/>
        </p:nvSpPr>
        <p:spPr bwMode="auto">
          <a:xfrm>
            <a:off x="3071813" y="8785225"/>
            <a:ext cx="366712" cy="254000"/>
          </a:xfrm>
          <a:prstGeom prst="rect">
            <a:avLst/>
          </a:prstGeom>
          <a:noFill/>
          <a:ln w="57150" cmpd="thinThick">
            <a:noFill/>
            <a:miter lim="800000"/>
            <a:headEnd/>
            <a:tailEnd/>
          </a:ln>
          <a:effectLst/>
        </p:spPr>
        <p:txBody>
          <a:bodyPr wrap="none" lIns="90488" tIns="44450" rIns="90488" bIns="44450">
            <a:spAutoFit/>
          </a:bodyPr>
          <a:lstStyle/>
          <a:p>
            <a:fld id="{CF3D4537-9FEB-4C2F-AE04-FCFA345E0CED}" type="slidenum">
              <a:rPr lang="en-US" sz="1200"/>
              <a:pPr/>
              <a:t>‹#›</a:t>
            </a:fld>
            <a:endParaRPr lang="en-US" sz="1200"/>
          </a:p>
        </p:txBody>
      </p:sp>
    </p:spTree>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noTextEdit="1"/>
          </p:cNvSpPr>
          <p:nvPr>
            <p:ph type="sldImg"/>
          </p:nvPr>
        </p:nvSpPr>
        <p:spPr>
          <a:xfrm>
            <a:off x="1158875" y="749300"/>
            <a:ext cx="4552950" cy="3073400"/>
          </a:xfrm>
          <a:ln/>
        </p:spPr>
      </p:sp>
      <p:sp>
        <p:nvSpPr>
          <p:cNvPr id="5123" name="Rectangle 3"/>
          <p:cNvSpPr>
            <a:spLocks noGrp="1" noChangeArrowheads="1"/>
          </p:cNvSpPr>
          <p:nvPr>
            <p:ph type="body" idx="1"/>
          </p:nvPr>
        </p:nvSpPr>
        <p:spPr bwMode="auto">
          <a:xfrm>
            <a:off x="914400" y="4286250"/>
            <a:ext cx="5029200" cy="4171950"/>
          </a:xfrm>
          <a:prstGeom prst="rect">
            <a:avLst/>
          </a:prstGeom>
          <a:noFill/>
          <a:ln w="57150" cmpd="thinThick">
            <a:miter lim="800000"/>
            <a:headEnd/>
            <a:tailEnd/>
          </a:ln>
        </p:spPr>
        <p:txBody>
          <a:bodyPr lIns="90488" tIns="44450" rIns="90488" bIns="44450"/>
          <a:lstStyle/>
          <a:p>
            <a:pPr marL="342900" indent="-342900"/>
            <a:r>
              <a:rPr lang="en-US">
                <a:latin typeface="Times New Roman" pitchFamily="18" charset="0"/>
              </a:rPr>
              <a:t>Objectives:</a:t>
            </a:r>
          </a:p>
          <a:p>
            <a:pPr marL="342900" indent="-342900">
              <a:buFontTx/>
              <a:buChar char="•"/>
            </a:pPr>
            <a:r>
              <a:rPr lang="en-US">
                <a:latin typeface="Times New Roman" pitchFamily="18" charset="0"/>
              </a:rPr>
              <a:t>Discuss waste identification and related rules.</a:t>
            </a:r>
          </a:p>
          <a:p>
            <a:pPr marL="342900" indent="-342900">
              <a:buFontTx/>
              <a:buChar char="•"/>
            </a:pPr>
            <a:r>
              <a:rPr lang="en-US">
                <a:latin typeface="Times New Roman" pitchFamily="18" charset="0"/>
              </a:rPr>
              <a:t>Develop understanding of:</a:t>
            </a:r>
          </a:p>
          <a:p>
            <a:pPr marL="571500" lvl="1"/>
            <a:r>
              <a:rPr lang="en-US">
                <a:latin typeface="Times New Roman" pitchFamily="18" charset="0"/>
              </a:rPr>
              <a:t>-	When waste is solid waste</a:t>
            </a:r>
          </a:p>
          <a:p>
            <a:pPr marL="571500" lvl="1"/>
            <a:r>
              <a:rPr lang="en-US">
                <a:latin typeface="Times New Roman" pitchFamily="18" charset="0"/>
              </a:rPr>
              <a:t>-	When a waste is a hazardous waste</a:t>
            </a:r>
          </a:p>
          <a:p>
            <a:pPr marL="571500" lvl="1"/>
            <a:r>
              <a:rPr lang="en-US">
                <a:latin typeface="Times New Roman" pitchFamily="18" charset="0"/>
              </a:rPr>
              <a:t>-	Mixture and derived-from rules</a:t>
            </a:r>
          </a:p>
          <a:p>
            <a:pPr marL="571500" lvl="1"/>
            <a:r>
              <a:rPr lang="en-US">
                <a:latin typeface="Times New Roman" pitchFamily="18" charset="0"/>
              </a:rPr>
              <a:t>-	Exemptions and exceptions</a:t>
            </a:r>
          </a:p>
          <a:p>
            <a:pPr marL="571500" lvl="1"/>
            <a:r>
              <a:rPr lang="en-US">
                <a:latin typeface="Times New Roman" pitchFamily="18" charset="0"/>
              </a:rPr>
              <a:t>-	Hazardous waste recycling</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noTextEdit="1"/>
          </p:cNvSpPr>
          <p:nvPr>
            <p:ph type="sldImg"/>
          </p:nvPr>
        </p:nvSpPr>
        <p:spPr>
          <a:xfrm>
            <a:off x="1158875" y="749300"/>
            <a:ext cx="4552950" cy="3073400"/>
          </a:xfrm>
          <a:ln/>
        </p:spPr>
      </p:sp>
      <p:sp>
        <p:nvSpPr>
          <p:cNvPr id="23555" name="Rectangle 3"/>
          <p:cNvSpPr>
            <a:spLocks noGrp="1" noChangeArrowheads="1"/>
          </p:cNvSpPr>
          <p:nvPr>
            <p:ph type="body" idx="1"/>
          </p:nvPr>
        </p:nvSpPr>
        <p:spPr bwMode="auto">
          <a:xfrm>
            <a:off x="914400" y="4243388"/>
            <a:ext cx="5029200" cy="4214812"/>
          </a:xfrm>
          <a:prstGeom prst="rect">
            <a:avLst/>
          </a:prstGeom>
          <a:noFill/>
          <a:ln w="57150" cmpd="thinThick">
            <a:miter lim="800000"/>
            <a:headEnd/>
            <a:tailEnd/>
          </a:ln>
        </p:spPr>
        <p:txBody>
          <a:bodyPr lIns="90488" tIns="44450" rIns="90488" bIns="44450"/>
          <a:lstStyle/>
          <a:p>
            <a:pPr marL="342900" indent="-342900">
              <a:buFontTx/>
              <a:buChar char="•"/>
            </a:pPr>
            <a:r>
              <a:rPr lang="en-US">
                <a:latin typeface="Times New Roman" pitchFamily="18" charset="0"/>
              </a:rPr>
              <a:t>EPA also wanted to encourage recycling.  So, it excluded three types of recycling activities from the definition of solid waste.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noTextEdit="1"/>
          </p:cNvSpPr>
          <p:nvPr>
            <p:ph type="sldImg"/>
          </p:nvPr>
        </p:nvSpPr>
        <p:spPr>
          <a:xfrm>
            <a:off x="1158875" y="749300"/>
            <a:ext cx="4552950" cy="3073400"/>
          </a:xfr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noTextEdit="1"/>
          </p:cNvSpPr>
          <p:nvPr>
            <p:ph type="sldImg"/>
          </p:nvPr>
        </p:nvSpPr>
        <p:spPr>
          <a:xfrm>
            <a:off x="1158875" y="774700"/>
            <a:ext cx="4552950" cy="3073400"/>
          </a:xfr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noTextEdit="1"/>
          </p:cNvSpPr>
          <p:nvPr>
            <p:ph type="sldImg"/>
          </p:nvPr>
        </p:nvSpPr>
        <p:spPr>
          <a:xfrm>
            <a:off x="1158875" y="749300"/>
            <a:ext cx="4552950" cy="3073400"/>
          </a:xfrm>
          <a:ln/>
        </p:spPr>
      </p:sp>
      <p:sp>
        <p:nvSpPr>
          <p:cNvPr id="29699" name="Rectangle 3"/>
          <p:cNvSpPr>
            <a:spLocks noGrp="1" noChangeArrowheads="1"/>
          </p:cNvSpPr>
          <p:nvPr>
            <p:ph type="body" idx="1"/>
          </p:nvPr>
        </p:nvSpPr>
        <p:spPr bwMode="auto">
          <a:xfrm>
            <a:off x="914400" y="4271963"/>
            <a:ext cx="5029200" cy="4186237"/>
          </a:xfrm>
          <a:prstGeom prst="rect">
            <a:avLst/>
          </a:prstGeom>
          <a:noFill/>
          <a:ln w="57150" cmpd="thinThick">
            <a:miter lim="800000"/>
            <a:headEnd/>
            <a:tailEnd/>
          </a:ln>
        </p:spPr>
        <p:txBody>
          <a:bodyPr lIns="90488" tIns="44450" rIns="90488" bIns="44450"/>
          <a:lstStyle/>
          <a:p>
            <a:pPr marL="457200" indent="-457200">
              <a:buFontTx/>
              <a:buChar char="•"/>
            </a:pPr>
            <a:r>
              <a:rPr lang="en-US">
                <a:latin typeface="Times New Roman" pitchFamily="18" charset="0"/>
              </a:rPr>
              <a:t>A waste must be a solid waste before it can be a hazardous waste.</a:t>
            </a:r>
          </a:p>
          <a:p>
            <a:pPr marL="457200" indent="-457200">
              <a:buFontTx/>
              <a:buChar char="•"/>
            </a:pPr>
            <a:r>
              <a:rPr lang="en-US">
                <a:latin typeface="Times New Roman" pitchFamily="18" charset="0"/>
              </a:rPr>
              <a:t>A solid waste becomes a hazardous waste in one of two ways:</a:t>
            </a:r>
          </a:p>
          <a:p>
            <a:pPr marL="457200" indent="-457200"/>
            <a:r>
              <a:rPr lang="en-US">
                <a:latin typeface="Times New Roman" pitchFamily="18" charset="0"/>
              </a:rPr>
              <a:t>	1.	It exhibits a characteristic of a hazardous waste, or</a:t>
            </a:r>
          </a:p>
          <a:p>
            <a:pPr marL="457200" indent="-457200"/>
            <a:r>
              <a:rPr lang="en-US">
                <a:latin typeface="Times New Roman" pitchFamily="18" charset="0"/>
              </a:rPr>
              <a:t>	2.	It is a listed hazardous waste.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noTextEdit="1"/>
          </p:cNvSpPr>
          <p:nvPr>
            <p:ph type="sldImg"/>
          </p:nvPr>
        </p:nvSpPr>
        <p:spPr>
          <a:xfrm>
            <a:off x="1158875" y="812800"/>
            <a:ext cx="4552950" cy="3073400"/>
          </a:xfrm>
          <a:ln/>
        </p:spPr>
      </p:sp>
      <p:sp>
        <p:nvSpPr>
          <p:cNvPr id="31747" name="Rectangle 3"/>
          <p:cNvSpPr>
            <a:spLocks noGrp="1" noChangeArrowheads="1"/>
          </p:cNvSpPr>
          <p:nvPr>
            <p:ph type="body" idx="1"/>
          </p:nvPr>
        </p:nvSpPr>
        <p:spPr bwMode="auto">
          <a:xfrm>
            <a:off x="695325" y="4229100"/>
            <a:ext cx="5627688" cy="1003300"/>
          </a:xfrm>
          <a:prstGeom prst="rect">
            <a:avLst/>
          </a:prstGeom>
          <a:noFill/>
          <a:ln w="12700">
            <a:miter lim="800000"/>
            <a:headEnd/>
            <a:tailEnd/>
          </a:ln>
        </p:spPr>
        <p:txBody>
          <a:bodyPr lIns="61913" tIns="25400" rIns="61913" bIns="25400">
            <a:spAutoFit/>
          </a:bodyPr>
          <a:lstStyle/>
          <a:p>
            <a:pPr marL="671513" lvl="1" indent="-322263" defTabSz="895350">
              <a:lnSpc>
                <a:spcPct val="87000"/>
              </a:lnSpc>
              <a:spcBef>
                <a:spcPct val="0"/>
              </a:spcBef>
            </a:pPr>
            <a:endParaRPr lang="en-US">
              <a:latin typeface="Times New Roman" pitchFamily="18" charset="0"/>
            </a:endParaRPr>
          </a:p>
          <a:p>
            <a:pPr marL="671513" lvl="1" indent="-322263" defTabSz="895350">
              <a:lnSpc>
                <a:spcPct val="87000"/>
              </a:lnSpc>
              <a:spcBef>
                <a:spcPct val="0"/>
              </a:spcBef>
              <a:buFontTx/>
              <a:buChar char="•"/>
            </a:pPr>
            <a:r>
              <a:rPr lang="en-US">
                <a:latin typeface="Times New Roman" pitchFamily="18" charset="0"/>
              </a:rPr>
              <a:t>Under 40 CFR § 262.11, a generator must determine if a solid waste is a hazardous waste.  A solid waste can be a hazardous waste if it is a listed hazardous waste or a characteristic hazardous waste.</a:t>
            </a:r>
          </a:p>
          <a:p>
            <a:pPr defTabSz="895350">
              <a:lnSpc>
                <a:spcPct val="87000"/>
              </a:lnSpc>
              <a:spcBef>
                <a:spcPct val="0"/>
              </a:spcBef>
            </a:pPr>
            <a:endParaRPr lang="en-US">
              <a:latin typeface="Times New Roman" pitchFamily="18" charset="0"/>
            </a:endParaRPr>
          </a:p>
          <a:p>
            <a:pPr marL="671513" lvl="1" indent="-322263" defTabSz="895350">
              <a:lnSpc>
                <a:spcPct val="87000"/>
              </a:lnSpc>
              <a:spcBef>
                <a:spcPct val="0"/>
              </a:spcBef>
              <a:buFontTx/>
              <a:buChar char="•"/>
            </a:pPr>
            <a:r>
              <a:rPr lang="en-US">
                <a:latin typeface="Times New Roman" pitchFamily="18" charset="0"/>
              </a:rPr>
              <a:t>NOTE:  Solid does not refer to the wastes' physical form.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noTextEdit="1"/>
          </p:cNvSpPr>
          <p:nvPr>
            <p:ph type="sldImg"/>
          </p:nvPr>
        </p:nvSpPr>
        <p:spPr>
          <a:xfrm>
            <a:off x="1158875" y="774700"/>
            <a:ext cx="4552950" cy="3073400"/>
          </a:xfr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noTextEdit="1"/>
          </p:cNvSpPr>
          <p:nvPr>
            <p:ph type="sldImg"/>
          </p:nvPr>
        </p:nvSpPr>
        <p:spPr>
          <a:xfrm>
            <a:off x="1158875" y="812800"/>
            <a:ext cx="4552950" cy="3073400"/>
          </a:xfrm>
          <a:ln/>
        </p:spPr>
      </p:sp>
      <p:sp>
        <p:nvSpPr>
          <p:cNvPr id="35843" name="Rectangle 3"/>
          <p:cNvSpPr>
            <a:spLocks noChangeArrowheads="1"/>
          </p:cNvSpPr>
          <p:nvPr/>
        </p:nvSpPr>
        <p:spPr bwMode="auto">
          <a:xfrm>
            <a:off x="695325" y="4229100"/>
            <a:ext cx="5627688" cy="876300"/>
          </a:xfrm>
          <a:prstGeom prst="rect">
            <a:avLst/>
          </a:prstGeom>
          <a:noFill/>
          <a:ln w="12700" cmpd="thinThick">
            <a:noFill/>
            <a:miter lim="800000"/>
            <a:headEnd/>
            <a:tailEnd/>
          </a:ln>
          <a:effectLst/>
        </p:spPr>
        <p:txBody>
          <a:bodyPr lIns="61913" tIns="25400" rIns="61913" bIns="25400">
            <a:spAutoFit/>
          </a:bodyPr>
          <a:lstStyle/>
          <a:p>
            <a:pPr marL="336550" indent="-336550" defTabSz="895350"/>
            <a:endParaRPr lang="en-US" sz="1200" b="0">
              <a:latin typeface="Times New Roman" pitchFamily="18" charset="0"/>
            </a:endParaRPr>
          </a:p>
          <a:p>
            <a:pPr marL="336550" indent="-336550" defTabSz="895350">
              <a:buSzPct val="100000"/>
              <a:buFontTx/>
              <a:buChar char="•"/>
            </a:pPr>
            <a:r>
              <a:rPr lang="en-US" sz="1200" b="0">
                <a:latin typeface="Times New Roman" pitchFamily="18" charset="0"/>
              </a:rPr>
              <a:t>Numerous industries use P &amp; U listed wastes in manufacturing processes, research and development, laboratories, and as ingredients in products.</a:t>
            </a:r>
          </a:p>
          <a:p>
            <a:pPr marL="336550" indent="-336550" defTabSz="895350"/>
            <a:endParaRPr lang="en-US" sz="1200" b="0">
              <a:latin typeface="Times New Roman" pitchFamily="18" charset="0"/>
            </a:endParaRPr>
          </a:p>
          <a:p>
            <a:pPr marL="336550" indent="-336550" defTabSz="895350">
              <a:buSzPct val="100000"/>
              <a:buFontTx/>
              <a:buChar char="•"/>
            </a:pPr>
            <a:r>
              <a:rPr lang="en-US" sz="1200" b="0">
                <a:latin typeface="Times New Roman" pitchFamily="18" charset="0"/>
              </a:rPr>
              <a:t>Such materials are regulated as P or U wastes only when unused.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noTextEdit="1"/>
          </p:cNvSpPr>
          <p:nvPr>
            <p:ph type="sldImg"/>
          </p:nvPr>
        </p:nvSpPr>
        <p:spPr>
          <a:xfrm>
            <a:off x="1158875" y="774700"/>
            <a:ext cx="4552950" cy="3073400"/>
          </a:xfr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noTextEdit="1"/>
          </p:cNvSpPr>
          <p:nvPr>
            <p:ph type="sldImg"/>
          </p:nvPr>
        </p:nvSpPr>
        <p:spPr>
          <a:xfrm>
            <a:off x="1158875" y="812800"/>
            <a:ext cx="4552950" cy="3073400"/>
          </a:xfrm>
          <a:ln/>
        </p:spPr>
      </p:sp>
      <p:sp>
        <p:nvSpPr>
          <p:cNvPr id="39939" name="Rectangle 3"/>
          <p:cNvSpPr>
            <a:spLocks noGrp="1" noChangeArrowheads="1"/>
          </p:cNvSpPr>
          <p:nvPr>
            <p:ph type="body" idx="1"/>
          </p:nvPr>
        </p:nvSpPr>
        <p:spPr bwMode="auto">
          <a:xfrm>
            <a:off x="695325" y="4243388"/>
            <a:ext cx="5627688" cy="2384425"/>
          </a:xfrm>
          <a:prstGeom prst="rect">
            <a:avLst/>
          </a:prstGeom>
          <a:noFill/>
          <a:ln w="12700">
            <a:miter lim="800000"/>
            <a:headEnd/>
            <a:tailEnd/>
          </a:ln>
        </p:spPr>
        <p:txBody>
          <a:bodyPr lIns="61913" tIns="25400" rIns="61913" bIns="25400">
            <a:spAutoFit/>
          </a:bodyPr>
          <a:lstStyle/>
          <a:p>
            <a:pPr marL="671513" lvl="1" indent="-322263" defTabSz="895350">
              <a:lnSpc>
                <a:spcPct val="85000"/>
              </a:lnSpc>
              <a:spcBef>
                <a:spcPct val="0"/>
              </a:spcBef>
              <a:buFontTx/>
              <a:buChar char="•"/>
            </a:pPr>
            <a:r>
              <a:rPr lang="en-US">
                <a:latin typeface="Times New Roman" pitchFamily="18" charset="0"/>
              </a:rPr>
              <a:t>The P wastes (40 CFR § 261.33(e)) are listed because they are acutely hazardous wastes (i.e., they have acute oral, inhalation, or dermal toxicity, extreme reactivity, or are capable of causing an increase in irreversible illness).  Some examples are:</a:t>
            </a:r>
          </a:p>
          <a:p>
            <a:pPr marL="671513" lvl="1" indent="-322263" defTabSz="895350">
              <a:lnSpc>
                <a:spcPct val="85000"/>
              </a:lnSpc>
              <a:spcBef>
                <a:spcPct val="0"/>
              </a:spcBef>
            </a:pPr>
            <a:endParaRPr lang="en-US">
              <a:latin typeface="Times New Roman" pitchFamily="18" charset="0"/>
            </a:endParaRPr>
          </a:p>
          <a:p>
            <a:pPr marL="1008063" lvl="2" indent="-222250" defTabSz="895350">
              <a:lnSpc>
                <a:spcPct val="85000"/>
              </a:lnSpc>
              <a:spcBef>
                <a:spcPct val="0"/>
              </a:spcBef>
              <a:buFontTx/>
              <a:buChar char="-"/>
            </a:pPr>
            <a:r>
              <a:rPr lang="en-US">
                <a:latin typeface="Times New Roman" pitchFamily="18" charset="0"/>
              </a:rPr>
              <a:t>P044 - Dimethoate - used as a pesticide</a:t>
            </a:r>
          </a:p>
          <a:p>
            <a:pPr marL="1008063" lvl="2" indent="-222250" defTabSz="895350">
              <a:lnSpc>
                <a:spcPct val="85000"/>
              </a:lnSpc>
              <a:spcBef>
                <a:spcPct val="0"/>
              </a:spcBef>
              <a:buFontTx/>
              <a:buChar char="-"/>
            </a:pPr>
            <a:r>
              <a:rPr lang="en-US">
                <a:latin typeface="Times New Roman" pitchFamily="18" charset="0"/>
              </a:rPr>
              <a:t>P037 - Dieldrin - used as a pesticide</a:t>
            </a:r>
          </a:p>
          <a:p>
            <a:pPr marL="1008063" lvl="2" indent="-222250" defTabSz="895350">
              <a:lnSpc>
                <a:spcPct val="85000"/>
              </a:lnSpc>
              <a:spcBef>
                <a:spcPct val="0"/>
              </a:spcBef>
              <a:buFontTx/>
              <a:buChar char="-"/>
            </a:pPr>
            <a:r>
              <a:rPr lang="en-US">
                <a:latin typeface="Times New Roman" pitchFamily="18" charset="0"/>
              </a:rPr>
              <a:t>P081 - Nitroglycerine - used as medicine, explosive</a:t>
            </a:r>
          </a:p>
          <a:p>
            <a:pPr marL="1008063" lvl="2" indent="-222250" defTabSz="895350">
              <a:lnSpc>
                <a:spcPct val="85000"/>
              </a:lnSpc>
              <a:spcBef>
                <a:spcPct val="0"/>
              </a:spcBef>
            </a:pPr>
            <a:endParaRPr lang="en-US">
              <a:latin typeface="Times New Roman" pitchFamily="18" charset="0"/>
            </a:endParaRPr>
          </a:p>
          <a:p>
            <a:pPr marL="671513" lvl="1" indent="-322263" defTabSz="895350">
              <a:lnSpc>
                <a:spcPct val="85000"/>
              </a:lnSpc>
              <a:spcBef>
                <a:spcPct val="0"/>
              </a:spcBef>
              <a:buFontTx/>
              <a:buChar char="•"/>
            </a:pPr>
            <a:r>
              <a:rPr lang="en-US">
                <a:latin typeface="Times New Roman" pitchFamily="18" charset="0"/>
              </a:rPr>
              <a:t>The U wastes (40 CFR § 261.33(f)) are listed because they are toxic or exhibit a characteristic.  Some examples are:</a:t>
            </a:r>
          </a:p>
          <a:p>
            <a:pPr marL="671513" lvl="1" indent="-322263" defTabSz="895350">
              <a:lnSpc>
                <a:spcPct val="85000"/>
              </a:lnSpc>
              <a:spcBef>
                <a:spcPct val="0"/>
              </a:spcBef>
            </a:pPr>
            <a:endParaRPr lang="en-US">
              <a:latin typeface="Times New Roman" pitchFamily="18" charset="0"/>
            </a:endParaRPr>
          </a:p>
          <a:p>
            <a:pPr marL="1008063" lvl="2" indent="-222250" defTabSz="895350">
              <a:lnSpc>
                <a:spcPct val="85000"/>
              </a:lnSpc>
              <a:spcBef>
                <a:spcPct val="0"/>
              </a:spcBef>
              <a:buFontTx/>
              <a:buChar char="-"/>
            </a:pPr>
            <a:r>
              <a:rPr lang="en-US">
                <a:latin typeface="Times New Roman" pitchFamily="18" charset="0"/>
              </a:rPr>
              <a:t>U060 - DDD - a pesticide</a:t>
            </a:r>
          </a:p>
          <a:p>
            <a:pPr marL="1008063" lvl="2" indent="-222250" defTabSz="895350">
              <a:lnSpc>
                <a:spcPct val="85000"/>
              </a:lnSpc>
              <a:spcBef>
                <a:spcPct val="0"/>
              </a:spcBef>
              <a:buFontTx/>
              <a:buChar char="-"/>
            </a:pPr>
            <a:r>
              <a:rPr lang="en-US">
                <a:latin typeface="Times New Roman" pitchFamily="18" charset="0"/>
              </a:rPr>
              <a:t>U061 - DDT - a pesticide</a:t>
            </a:r>
          </a:p>
          <a:p>
            <a:pPr marL="1008063" lvl="2" indent="-222250" defTabSz="895350">
              <a:lnSpc>
                <a:spcPct val="85000"/>
              </a:lnSpc>
              <a:spcBef>
                <a:spcPct val="0"/>
              </a:spcBef>
              <a:buFontTx/>
              <a:buChar char="-"/>
            </a:pPr>
            <a:r>
              <a:rPr lang="en-US">
                <a:latin typeface="Times New Roman" pitchFamily="18" charset="0"/>
              </a:rPr>
              <a:t>U159 - methyl ethyl ketone (MEK) - a solvent</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noTextEdit="1"/>
          </p:cNvSpPr>
          <p:nvPr>
            <p:ph type="sldImg"/>
          </p:nvPr>
        </p:nvSpPr>
        <p:spPr>
          <a:xfrm>
            <a:off x="1158875" y="812800"/>
            <a:ext cx="4552950" cy="3073400"/>
          </a:xfrm>
          <a:ln/>
        </p:spPr>
      </p:sp>
      <p:sp>
        <p:nvSpPr>
          <p:cNvPr id="41987" name="Rectangle 3"/>
          <p:cNvSpPr>
            <a:spLocks noGrp="1" noChangeArrowheads="1"/>
          </p:cNvSpPr>
          <p:nvPr>
            <p:ph type="body" idx="1"/>
          </p:nvPr>
        </p:nvSpPr>
        <p:spPr bwMode="auto">
          <a:xfrm>
            <a:off x="696913" y="4243388"/>
            <a:ext cx="5627687" cy="1762125"/>
          </a:xfrm>
          <a:prstGeom prst="rect">
            <a:avLst/>
          </a:prstGeom>
          <a:noFill/>
          <a:ln w="12700">
            <a:miter lim="800000"/>
            <a:headEnd/>
            <a:tailEnd/>
          </a:ln>
        </p:spPr>
        <p:txBody>
          <a:bodyPr lIns="61913" tIns="25400" rIns="61913" bIns="25400">
            <a:spAutoFit/>
          </a:bodyPr>
          <a:lstStyle/>
          <a:p>
            <a:pPr marL="336550" indent="-336550" defTabSz="895350">
              <a:lnSpc>
                <a:spcPct val="85000"/>
              </a:lnSpc>
              <a:spcBef>
                <a:spcPct val="0"/>
              </a:spcBef>
              <a:buFontTx/>
              <a:buChar char="•"/>
            </a:pPr>
            <a:r>
              <a:rPr lang="en-US">
                <a:latin typeface="Times New Roman" pitchFamily="18" charset="0"/>
              </a:rPr>
              <a:t>Specific Sources (K-Code) 40 CFR § 261.32.</a:t>
            </a:r>
          </a:p>
          <a:p>
            <a:pPr marL="336550" indent="-336550" defTabSz="895350">
              <a:lnSpc>
                <a:spcPct val="85000"/>
              </a:lnSpc>
              <a:spcBef>
                <a:spcPct val="0"/>
              </a:spcBef>
            </a:pPr>
            <a:endParaRPr lang="en-US">
              <a:latin typeface="Times New Roman" pitchFamily="18" charset="0"/>
            </a:endParaRPr>
          </a:p>
          <a:p>
            <a:pPr marL="336550" indent="-336550" defTabSz="895350">
              <a:lnSpc>
                <a:spcPct val="85000"/>
              </a:lnSpc>
              <a:spcBef>
                <a:spcPct val="0"/>
              </a:spcBef>
              <a:buFontTx/>
              <a:buChar char="•"/>
            </a:pPr>
            <a:r>
              <a:rPr lang="en-US">
                <a:latin typeface="Times New Roman" pitchFamily="18" charset="0"/>
              </a:rPr>
              <a:t>The K wastes are from specific sources and are listed because they are either toxic or they exhibit a characteristic.  They are grouped by the type of industry that would generate this type of waste.  Some examples are:</a:t>
            </a:r>
          </a:p>
          <a:p>
            <a:pPr marL="696913" lvl="1" indent="-246063" defTabSz="895350">
              <a:lnSpc>
                <a:spcPct val="85000"/>
              </a:lnSpc>
              <a:spcBef>
                <a:spcPct val="0"/>
              </a:spcBef>
            </a:pPr>
            <a:endParaRPr lang="en-US">
              <a:latin typeface="Times New Roman" pitchFamily="18" charset="0"/>
            </a:endParaRPr>
          </a:p>
          <a:p>
            <a:pPr marL="696913" lvl="1" indent="-246063" defTabSz="895350">
              <a:lnSpc>
                <a:spcPct val="85000"/>
              </a:lnSpc>
              <a:spcBef>
                <a:spcPct val="0"/>
              </a:spcBef>
              <a:buFontTx/>
              <a:buChar char="-"/>
            </a:pPr>
            <a:r>
              <a:rPr lang="en-US">
                <a:latin typeface="Times New Roman" pitchFamily="18" charset="0"/>
              </a:rPr>
              <a:t>K047 - is from the explosives industry and specifically is pink/red water from TNT operations</a:t>
            </a:r>
          </a:p>
          <a:p>
            <a:pPr marL="696913" lvl="1" indent="-246063" defTabSz="895350">
              <a:lnSpc>
                <a:spcPct val="85000"/>
              </a:lnSpc>
              <a:spcBef>
                <a:spcPct val="0"/>
              </a:spcBef>
            </a:pPr>
            <a:endParaRPr lang="en-US">
              <a:latin typeface="Times New Roman" pitchFamily="18" charset="0"/>
            </a:endParaRPr>
          </a:p>
          <a:p>
            <a:pPr marL="696913" lvl="1" indent="-246063" defTabSz="895350">
              <a:lnSpc>
                <a:spcPct val="85000"/>
              </a:lnSpc>
              <a:spcBef>
                <a:spcPct val="0"/>
              </a:spcBef>
              <a:buFontTx/>
              <a:buChar char="-"/>
            </a:pPr>
            <a:r>
              <a:rPr lang="en-US">
                <a:latin typeface="Times New Roman" pitchFamily="18" charset="0"/>
              </a:rPr>
              <a:t>K069 - is from secondary lead production and specifically is emission control dust/sludge from secondary lead smelting.</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noTextEdit="1"/>
          </p:cNvSpPr>
          <p:nvPr>
            <p:ph type="sldImg"/>
          </p:nvPr>
        </p:nvSpPr>
        <p:spPr>
          <a:xfrm>
            <a:off x="1158875" y="825500"/>
            <a:ext cx="4552950" cy="3073400"/>
          </a:xfrm>
          <a:ln/>
        </p:spPr>
      </p:sp>
      <p:sp>
        <p:nvSpPr>
          <p:cNvPr id="7171" name="Rectangle 3"/>
          <p:cNvSpPr>
            <a:spLocks noChangeArrowheads="1"/>
          </p:cNvSpPr>
          <p:nvPr/>
        </p:nvSpPr>
        <p:spPr bwMode="auto">
          <a:xfrm>
            <a:off x="1179513" y="4910138"/>
            <a:ext cx="25400" cy="150812"/>
          </a:xfrm>
          <a:prstGeom prst="rect">
            <a:avLst/>
          </a:prstGeom>
          <a:noFill/>
          <a:ln w="12700" cmpd="thinThick">
            <a:noFill/>
            <a:miter lim="800000"/>
            <a:headEnd/>
            <a:tailEnd/>
          </a:ln>
          <a:effectLst/>
        </p:spPr>
        <p:txBody>
          <a:bodyPr wrap="none" anchor="ct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noTextEdit="1"/>
          </p:cNvSpPr>
          <p:nvPr>
            <p:ph type="sldImg"/>
          </p:nvPr>
        </p:nvSpPr>
        <p:spPr>
          <a:xfrm>
            <a:off x="1158875" y="812800"/>
            <a:ext cx="4552950" cy="3073400"/>
          </a:xfrm>
          <a:ln/>
        </p:spPr>
      </p:sp>
      <p:sp>
        <p:nvSpPr>
          <p:cNvPr id="44035" name="Rectangle 3"/>
          <p:cNvSpPr>
            <a:spLocks noGrp="1" noChangeArrowheads="1"/>
          </p:cNvSpPr>
          <p:nvPr>
            <p:ph type="body" idx="1"/>
          </p:nvPr>
        </p:nvSpPr>
        <p:spPr bwMode="auto">
          <a:xfrm>
            <a:off x="696913" y="4229100"/>
            <a:ext cx="5627687" cy="4095750"/>
          </a:xfrm>
          <a:prstGeom prst="rect">
            <a:avLst/>
          </a:prstGeom>
          <a:noFill/>
          <a:ln w="12700">
            <a:miter lim="800000"/>
            <a:headEnd/>
            <a:tailEnd/>
          </a:ln>
        </p:spPr>
        <p:txBody>
          <a:bodyPr lIns="61913" tIns="25400" rIns="61913" bIns="25400">
            <a:spAutoFit/>
          </a:bodyPr>
          <a:lstStyle/>
          <a:p>
            <a:pPr marL="336550" indent="-336550" algn="ctr" defTabSz="895350">
              <a:lnSpc>
                <a:spcPct val="85000"/>
              </a:lnSpc>
              <a:spcBef>
                <a:spcPct val="0"/>
              </a:spcBef>
            </a:pPr>
            <a:endParaRPr lang="en-US">
              <a:latin typeface="Times New Roman" pitchFamily="18" charset="0"/>
            </a:endParaRPr>
          </a:p>
          <a:p>
            <a:pPr marL="336550" indent="-336550" defTabSz="895350">
              <a:lnSpc>
                <a:spcPct val="85000"/>
              </a:lnSpc>
              <a:spcBef>
                <a:spcPct val="0"/>
              </a:spcBef>
              <a:buFontTx/>
              <a:buChar char="•"/>
            </a:pPr>
            <a:r>
              <a:rPr lang="en-US">
                <a:latin typeface="Times New Roman" pitchFamily="18" charset="0"/>
              </a:rPr>
              <a:t>The F wastes are wastes that can be generated from various industries and processes.  The F wastes are listed because they are toxic, exhibit a characteristic or are acutely hazardous.  Some examples are:</a:t>
            </a:r>
          </a:p>
          <a:p>
            <a:pPr marL="336550" indent="-336550" defTabSz="895350">
              <a:lnSpc>
                <a:spcPct val="85000"/>
              </a:lnSpc>
              <a:spcBef>
                <a:spcPct val="0"/>
              </a:spcBef>
            </a:pPr>
            <a:endParaRPr lang="en-US">
              <a:latin typeface="Times New Roman" pitchFamily="18" charset="0"/>
            </a:endParaRPr>
          </a:p>
          <a:p>
            <a:pPr marL="671513" lvl="1" indent="-220663" defTabSz="895350">
              <a:lnSpc>
                <a:spcPct val="85000"/>
              </a:lnSpc>
              <a:spcBef>
                <a:spcPct val="0"/>
              </a:spcBef>
              <a:buFontTx/>
              <a:buChar char="-"/>
            </a:pPr>
            <a:r>
              <a:rPr lang="en-US">
                <a:latin typeface="Times New Roman" pitchFamily="18" charset="0"/>
              </a:rPr>
              <a:t>Solvent wastes (F001-F005):</a:t>
            </a:r>
          </a:p>
          <a:p>
            <a:pPr marL="1008063" lvl="2" indent="-222250" defTabSz="895350">
              <a:lnSpc>
                <a:spcPct val="85000"/>
              </a:lnSpc>
              <a:spcBef>
                <a:spcPct val="0"/>
              </a:spcBef>
              <a:buFontTx/>
              <a:buChar char="—"/>
            </a:pPr>
            <a:r>
              <a:rPr lang="en-US">
                <a:latin typeface="Times New Roman" pitchFamily="18" charset="0"/>
              </a:rPr>
              <a:t>Spent perchloroethylene used in dry cleaning</a:t>
            </a:r>
          </a:p>
          <a:p>
            <a:pPr marL="1008063" lvl="2" indent="-222250" defTabSz="895350">
              <a:lnSpc>
                <a:spcPct val="85000"/>
              </a:lnSpc>
              <a:spcBef>
                <a:spcPct val="0"/>
              </a:spcBef>
              <a:buFontTx/>
              <a:buChar char="—"/>
            </a:pPr>
            <a:r>
              <a:rPr lang="en-US">
                <a:latin typeface="Times New Roman" pitchFamily="18" charset="0"/>
              </a:rPr>
              <a:t>Spent methyl ethyl ketone used in metal parts cleaning</a:t>
            </a:r>
          </a:p>
          <a:p>
            <a:pPr marL="671513" lvl="1" indent="-220663" defTabSz="895350">
              <a:lnSpc>
                <a:spcPct val="85000"/>
              </a:lnSpc>
              <a:spcBef>
                <a:spcPct val="0"/>
              </a:spcBef>
              <a:buFontTx/>
              <a:buChar char="-"/>
            </a:pPr>
            <a:r>
              <a:rPr lang="en-US">
                <a:latin typeface="Times New Roman" pitchFamily="18" charset="0"/>
              </a:rPr>
              <a:t>Electroplating operations (F006, F019, F007-F012):</a:t>
            </a:r>
          </a:p>
          <a:p>
            <a:pPr marL="1008063" lvl="2" indent="-222250" defTabSz="895350">
              <a:lnSpc>
                <a:spcPct val="85000"/>
              </a:lnSpc>
              <a:spcBef>
                <a:spcPct val="0"/>
              </a:spcBef>
              <a:buFontTx/>
              <a:buChar char="—"/>
            </a:pPr>
            <a:r>
              <a:rPr lang="en-US">
                <a:latin typeface="Times New Roman" pitchFamily="18" charset="0"/>
              </a:rPr>
              <a:t>Wastewater treatment sludges from electroplating operations at automobile and aircraft manufacturers</a:t>
            </a:r>
          </a:p>
          <a:p>
            <a:pPr marL="671513" lvl="1" indent="-220663" defTabSz="895350">
              <a:lnSpc>
                <a:spcPct val="85000"/>
              </a:lnSpc>
              <a:spcBef>
                <a:spcPct val="0"/>
              </a:spcBef>
              <a:buFontTx/>
              <a:buChar char="-"/>
            </a:pPr>
            <a:r>
              <a:rPr lang="en-US">
                <a:latin typeface="Times New Roman" pitchFamily="18" charset="0"/>
              </a:rPr>
              <a:t>Dioxin-containing wastes (F020-F023, F026-F028) (acutely hazardous except for F028):</a:t>
            </a:r>
          </a:p>
          <a:p>
            <a:pPr marL="1008063" lvl="2" indent="-222250" defTabSz="895350">
              <a:lnSpc>
                <a:spcPct val="85000"/>
              </a:lnSpc>
              <a:spcBef>
                <a:spcPct val="0"/>
              </a:spcBef>
              <a:buFontTx/>
              <a:buChar char="—"/>
            </a:pPr>
            <a:r>
              <a:rPr lang="en-US">
                <a:latin typeface="Times New Roman" pitchFamily="18" charset="0"/>
              </a:rPr>
              <a:t>Wastes from the manufacturing use of tetrachlorophenol used to produce a pesticide derivative</a:t>
            </a:r>
          </a:p>
          <a:p>
            <a:pPr marL="671513" lvl="1" indent="-220663" defTabSz="895350">
              <a:lnSpc>
                <a:spcPct val="85000"/>
              </a:lnSpc>
              <a:spcBef>
                <a:spcPct val="0"/>
              </a:spcBef>
              <a:buFontTx/>
              <a:buChar char="-"/>
            </a:pPr>
            <a:r>
              <a:rPr lang="en-US">
                <a:latin typeface="Times New Roman" pitchFamily="18" charset="0"/>
              </a:rPr>
              <a:t>Production of certain chlorinated aliphatic hydrocarbons (F024-F025):</a:t>
            </a:r>
          </a:p>
          <a:p>
            <a:pPr marL="1008063" lvl="2" indent="-222250" defTabSz="895350">
              <a:lnSpc>
                <a:spcPct val="85000"/>
              </a:lnSpc>
              <a:spcBef>
                <a:spcPct val="0"/>
              </a:spcBef>
              <a:buFontTx/>
              <a:buChar char="—"/>
            </a:pPr>
            <a:r>
              <a:rPr lang="en-US">
                <a:latin typeface="Times New Roman" pitchFamily="18" charset="0"/>
              </a:rPr>
              <a:t>Wastes from the production of carbon tetrachloride</a:t>
            </a:r>
          </a:p>
          <a:p>
            <a:pPr marL="671513" lvl="1" indent="-220663" defTabSz="895350">
              <a:lnSpc>
                <a:spcPct val="85000"/>
              </a:lnSpc>
              <a:spcBef>
                <a:spcPct val="0"/>
              </a:spcBef>
              <a:buFontTx/>
              <a:buChar char="-"/>
            </a:pPr>
            <a:r>
              <a:rPr lang="en-US">
                <a:latin typeface="Times New Roman" pitchFamily="18" charset="0"/>
              </a:rPr>
              <a:t>Wood preserving operations (F032, F034, F035):</a:t>
            </a:r>
          </a:p>
          <a:p>
            <a:pPr marL="1008063" lvl="2" indent="-222250" defTabSz="895350">
              <a:lnSpc>
                <a:spcPct val="85000"/>
              </a:lnSpc>
              <a:spcBef>
                <a:spcPct val="0"/>
              </a:spcBef>
              <a:buFontTx/>
              <a:buChar char="—"/>
            </a:pPr>
            <a:r>
              <a:rPr lang="en-US">
                <a:latin typeface="Times New Roman" pitchFamily="18" charset="0"/>
              </a:rPr>
              <a:t>Preservative drippage from wood preserving processes that use creosote formulations</a:t>
            </a:r>
          </a:p>
          <a:p>
            <a:pPr marL="671513" lvl="1" indent="-220663" defTabSz="895350">
              <a:lnSpc>
                <a:spcPct val="85000"/>
              </a:lnSpc>
              <a:spcBef>
                <a:spcPct val="0"/>
              </a:spcBef>
              <a:buFontTx/>
              <a:buChar char="-"/>
            </a:pPr>
            <a:r>
              <a:rPr lang="en-US">
                <a:latin typeface="Times New Roman" pitchFamily="18" charset="0"/>
              </a:rPr>
              <a:t>Petroleum refinery sludges (F037, F038):</a:t>
            </a:r>
          </a:p>
          <a:p>
            <a:pPr marL="1008063" lvl="2" indent="-222250" defTabSz="895350">
              <a:lnSpc>
                <a:spcPct val="85000"/>
              </a:lnSpc>
              <a:spcBef>
                <a:spcPct val="0"/>
              </a:spcBef>
              <a:buFontTx/>
              <a:buChar char="—"/>
            </a:pPr>
            <a:r>
              <a:rPr lang="en-US">
                <a:latin typeface="Times New Roman" pitchFamily="18" charset="0"/>
              </a:rPr>
              <a:t>Any sludge generated from the separation of oil/water/solids during the treatment of process wastewaters from petroleum refineries</a:t>
            </a:r>
          </a:p>
          <a:p>
            <a:pPr marL="671513" lvl="1" indent="-220663" defTabSz="895350">
              <a:lnSpc>
                <a:spcPct val="85000"/>
              </a:lnSpc>
              <a:spcBef>
                <a:spcPct val="0"/>
              </a:spcBef>
              <a:buFontTx/>
              <a:buChar char="-"/>
            </a:pPr>
            <a:r>
              <a:rPr lang="en-US">
                <a:latin typeface="Times New Roman" pitchFamily="18" charset="0"/>
              </a:rPr>
              <a:t>Multi-source leachate (F039):</a:t>
            </a:r>
          </a:p>
          <a:p>
            <a:pPr marL="1008063" lvl="2" indent="-222250" defTabSz="895350">
              <a:lnSpc>
                <a:spcPct val="85000"/>
              </a:lnSpc>
              <a:spcBef>
                <a:spcPct val="0"/>
              </a:spcBef>
              <a:buFontTx/>
              <a:buChar char="—"/>
            </a:pPr>
            <a:r>
              <a:rPr lang="en-US">
                <a:latin typeface="Times New Roman" pitchFamily="18" charset="0"/>
              </a:rPr>
              <a:t>Leachate from a hazardous waste landfill that disposed of listed hazardous waste.</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noTextEdit="1"/>
          </p:cNvSpPr>
          <p:nvPr>
            <p:ph type="sldImg"/>
          </p:nvPr>
        </p:nvSpPr>
        <p:spPr>
          <a:xfrm>
            <a:off x="1158875" y="812800"/>
            <a:ext cx="4552950" cy="3073400"/>
          </a:xfrm>
          <a:ln/>
        </p:spPr>
      </p:sp>
      <p:sp>
        <p:nvSpPr>
          <p:cNvPr id="46083" name="Rectangle 3"/>
          <p:cNvSpPr>
            <a:spLocks noGrp="1" noChangeArrowheads="1"/>
          </p:cNvSpPr>
          <p:nvPr>
            <p:ph type="body" idx="1"/>
          </p:nvPr>
        </p:nvSpPr>
        <p:spPr bwMode="auto">
          <a:xfrm>
            <a:off x="695325" y="4229100"/>
            <a:ext cx="5627688" cy="692150"/>
          </a:xfrm>
          <a:prstGeom prst="rect">
            <a:avLst/>
          </a:prstGeom>
          <a:noFill/>
          <a:ln w="12700">
            <a:miter lim="800000"/>
            <a:headEnd/>
            <a:tailEnd/>
          </a:ln>
        </p:spPr>
        <p:txBody>
          <a:bodyPr lIns="61913" tIns="25400" rIns="61913" bIns="25400">
            <a:spAutoFit/>
          </a:bodyPr>
          <a:lstStyle/>
          <a:p>
            <a:pPr marL="671513" lvl="1" indent="-322263" defTabSz="895350">
              <a:lnSpc>
                <a:spcPct val="88000"/>
              </a:lnSpc>
              <a:spcBef>
                <a:spcPct val="0"/>
              </a:spcBef>
              <a:buFontTx/>
              <a:buChar char="•"/>
            </a:pPr>
            <a:r>
              <a:rPr lang="en-US">
                <a:latin typeface="Times New Roman" pitchFamily="18" charset="0"/>
              </a:rPr>
              <a:t>Generated by all types of industries and other businesses/people</a:t>
            </a:r>
          </a:p>
          <a:p>
            <a:pPr marL="671513" lvl="1" indent="-322263" defTabSz="895350">
              <a:lnSpc>
                <a:spcPct val="88000"/>
              </a:lnSpc>
              <a:spcBef>
                <a:spcPct val="0"/>
              </a:spcBef>
            </a:pPr>
            <a:endParaRPr lang="en-US">
              <a:latin typeface="Times New Roman" pitchFamily="18" charset="0"/>
            </a:endParaRPr>
          </a:p>
          <a:p>
            <a:pPr marL="671513" lvl="1" indent="-322263" defTabSz="895350">
              <a:lnSpc>
                <a:spcPct val="88000"/>
              </a:lnSpc>
              <a:spcBef>
                <a:spcPct val="0"/>
              </a:spcBef>
              <a:buFontTx/>
              <a:buChar char="•"/>
            </a:pPr>
            <a:r>
              <a:rPr lang="en-US">
                <a:latin typeface="Times New Roman" pitchFamily="18" charset="0"/>
              </a:rPr>
              <a:t>The only means of identifying a hazardous waste that does not meet a listing is if it exhibits one of the characteristics.</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noTextEdit="1"/>
          </p:cNvSpPr>
          <p:nvPr>
            <p:ph type="sldImg"/>
          </p:nvPr>
        </p:nvSpPr>
        <p:spPr>
          <a:xfrm>
            <a:off x="1158875" y="812800"/>
            <a:ext cx="4552950" cy="3073400"/>
          </a:xfrm>
          <a:ln/>
        </p:spPr>
      </p:sp>
      <p:sp>
        <p:nvSpPr>
          <p:cNvPr id="48131" name="Rectangle 3"/>
          <p:cNvSpPr>
            <a:spLocks noChangeArrowheads="1"/>
          </p:cNvSpPr>
          <p:nvPr/>
        </p:nvSpPr>
        <p:spPr bwMode="auto">
          <a:xfrm>
            <a:off x="695325" y="4343400"/>
            <a:ext cx="5627688" cy="241300"/>
          </a:xfrm>
          <a:prstGeom prst="rect">
            <a:avLst/>
          </a:prstGeom>
          <a:noFill/>
          <a:ln w="12700" cmpd="thinThick">
            <a:noFill/>
            <a:miter lim="800000"/>
            <a:headEnd/>
            <a:tailEnd/>
          </a:ln>
          <a:effectLst/>
        </p:spPr>
        <p:txBody>
          <a:bodyPr lIns="61913" tIns="25400" rIns="61913" bIns="25400">
            <a:spAutoFit/>
          </a:bodyPr>
          <a:lstStyle/>
          <a:p>
            <a:pPr marL="671513" lvl="1" indent="-322263" defTabSz="895350">
              <a:lnSpc>
                <a:spcPct val="104000"/>
              </a:lnSpc>
              <a:buSzPct val="100000"/>
              <a:buFontTx/>
              <a:buChar char="•"/>
            </a:pPr>
            <a:r>
              <a:rPr lang="en-US" sz="1200" b="0">
                <a:latin typeface="Times New Roman" pitchFamily="18" charset="0"/>
              </a:rPr>
              <a:t>Examples of these wastes include waste oils and used solvents.</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noTextEdit="1"/>
          </p:cNvSpPr>
          <p:nvPr>
            <p:ph type="sldImg"/>
          </p:nvPr>
        </p:nvSpPr>
        <p:spPr>
          <a:xfrm>
            <a:off x="1158875" y="812800"/>
            <a:ext cx="4552950" cy="3073400"/>
          </a:xfrm>
          <a:ln/>
        </p:spPr>
      </p:sp>
      <p:sp>
        <p:nvSpPr>
          <p:cNvPr id="50179" name="Rectangle 3"/>
          <p:cNvSpPr>
            <a:spLocks noChangeArrowheads="1"/>
          </p:cNvSpPr>
          <p:nvPr/>
        </p:nvSpPr>
        <p:spPr bwMode="auto">
          <a:xfrm>
            <a:off x="695325" y="4371975"/>
            <a:ext cx="5627688" cy="241300"/>
          </a:xfrm>
          <a:prstGeom prst="rect">
            <a:avLst/>
          </a:prstGeom>
          <a:noFill/>
          <a:ln w="12700" cmpd="thinThick">
            <a:noFill/>
            <a:miter lim="800000"/>
            <a:headEnd/>
            <a:tailEnd/>
          </a:ln>
          <a:effectLst/>
        </p:spPr>
        <p:txBody>
          <a:bodyPr lIns="61913" tIns="25400" rIns="61913" bIns="25400">
            <a:spAutoFit/>
          </a:bodyPr>
          <a:lstStyle/>
          <a:p>
            <a:pPr marL="671513" lvl="1" indent="-322263" defTabSz="895350">
              <a:lnSpc>
                <a:spcPct val="104000"/>
              </a:lnSpc>
              <a:buSzPct val="100000"/>
              <a:buFontTx/>
              <a:buChar char="•"/>
            </a:pPr>
            <a:r>
              <a:rPr lang="en-US" sz="1200" b="0">
                <a:latin typeface="Times New Roman" pitchFamily="18" charset="0"/>
              </a:rPr>
              <a:t>The "and" is important (otherwise paper would be ignitable by definition).</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noTextEdit="1"/>
          </p:cNvSpPr>
          <p:nvPr>
            <p:ph type="sldImg"/>
          </p:nvPr>
        </p:nvSpPr>
        <p:spPr>
          <a:xfrm>
            <a:off x="1158875" y="774700"/>
            <a:ext cx="4552950" cy="3073400"/>
          </a:xfrm>
          <a:ln/>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ChangeArrowheads="1" noTextEdit="1"/>
          </p:cNvSpPr>
          <p:nvPr>
            <p:ph type="sldImg"/>
          </p:nvPr>
        </p:nvSpPr>
        <p:spPr>
          <a:xfrm>
            <a:off x="1158875" y="774700"/>
            <a:ext cx="4552950" cy="3073400"/>
          </a:xfrm>
          <a:ln/>
        </p:spPr>
      </p:sp>
      <p:sp>
        <p:nvSpPr>
          <p:cNvPr id="54275" name="Rectangle 3"/>
          <p:cNvSpPr>
            <a:spLocks noGrp="1" noChangeArrowheads="1"/>
          </p:cNvSpPr>
          <p:nvPr>
            <p:ph type="body" idx="1"/>
          </p:nvPr>
        </p:nvSpPr>
        <p:spPr bwMode="auto">
          <a:xfrm>
            <a:off x="914400" y="4343400"/>
            <a:ext cx="5029200" cy="4114800"/>
          </a:xfrm>
          <a:prstGeom prst="rect">
            <a:avLst/>
          </a:prstGeom>
          <a:noFill/>
          <a:ln w="57150" cmpd="thinThick">
            <a:miter lim="800000"/>
            <a:headEnd/>
            <a:tailEnd/>
          </a:ln>
        </p:spPr>
        <p:txBody>
          <a:bodyPr lIns="90488" tIns="44450" rIns="90488" bIns="44450"/>
          <a:lstStyle/>
          <a:p>
            <a:pPr marL="342900" indent="-342900">
              <a:buFontTx/>
              <a:buChar char="•"/>
            </a:pPr>
            <a:r>
              <a:rPr lang="en-US">
                <a:latin typeface="Times New Roman" pitchFamily="18" charset="0"/>
              </a:rPr>
              <a:t>If aqueous - pH (the term “aqueous” is defined as a waste that is pH measurable).</a:t>
            </a:r>
          </a:p>
          <a:p>
            <a:pPr marL="342900" indent="-342900"/>
            <a:endParaRPr lang="en-US">
              <a:latin typeface="Times New Roman" pitchFamily="18" charset="0"/>
            </a:endParaRPr>
          </a:p>
          <a:p>
            <a:pPr marL="342900" indent="-342900">
              <a:buFontTx/>
              <a:buChar char="•"/>
            </a:pPr>
            <a:r>
              <a:rPr lang="en-US">
                <a:latin typeface="Times New Roman" pitchFamily="18" charset="0"/>
              </a:rPr>
              <a:t>If liquid - NACE (aqueous liquids subject to both tests).</a:t>
            </a:r>
          </a:p>
          <a:p>
            <a:pPr marL="342900" indent="-342900"/>
            <a:endParaRPr lang="en-US">
              <a:latin typeface="Times New Roman" pitchFamily="18" charset="0"/>
            </a:endParaRPr>
          </a:p>
          <a:p>
            <a:pPr marL="342900" indent="-342900">
              <a:buFontTx/>
              <a:buChar char="•"/>
            </a:pPr>
            <a:r>
              <a:rPr lang="en-US">
                <a:latin typeface="Times New Roman" pitchFamily="18" charset="0"/>
              </a:rPr>
              <a:t>No regulatory definition of corrosive solid (e.g., dusts, lye).    </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ChangeArrowheads="1" noTextEdit="1"/>
          </p:cNvSpPr>
          <p:nvPr>
            <p:ph type="sldImg"/>
          </p:nvPr>
        </p:nvSpPr>
        <p:spPr>
          <a:xfrm>
            <a:off x="1158875" y="774700"/>
            <a:ext cx="4552950" cy="3073400"/>
          </a:xfrm>
          <a:ln/>
        </p:spPr>
      </p:sp>
      <p:sp>
        <p:nvSpPr>
          <p:cNvPr id="56323" name="Rectangle 3"/>
          <p:cNvSpPr>
            <a:spLocks noGrp="1" noChangeArrowheads="1"/>
          </p:cNvSpPr>
          <p:nvPr>
            <p:ph type="body" idx="1"/>
          </p:nvPr>
        </p:nvSpPr>
        <p:spPr bwMode="auto">
          <a:xfrm>
            <a:off x="914400" y="4343400"/>
            <a:ext cx="5029200" cy="4114800"/>
          </a:xfrm>
          <a:prstGeom prst="rect">
            <a:avLst/>
          </a:prstGeom>
          <a:noFill/>
          <a:ln w="57150" cmpd="thinThick">
            <a:miter lim="800000"/>
            <a:headEnd/>
            <a:tailEnd/>
          </a:ln>
        </p:spPr>
        <p:txBody>
          <a:bodyPr lIns="90488" tIns="44450" rIns="90488" bIns="44450"/>
          <a:lstStyle/>
          <a:p>
            <a:pPr marL="342900" indent="-342900">
              <a:buFontTx/>
              <a:buChar char="•"/>
            </a:pPr>
            <a:r>
              <a:rPr lang="en-US">
                <a:latin typeface="Times New Roman" pitchFamily="18" charset="0"/>
              </a:rPr>
              <a:t>No universal test protocol as with ignitable and corrosive waste, except for cyanide- or sulfide-bearing waste (see next slide). </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ChangeArrowheads="1" noTextEdit="1"/>
          </p:cNvSpPr>
          <p:nvPr>
            <p:ph type="sldImg"/>
          </p:nvPr>
        </p:nvSpPr>
        <p:spPr>
          <a:xfrm>
            <a:off x="1158875" y="774700"/>
            <a:ext cx="4552950" cy="3073400"/>
          </a:xfrm>
          <a:ln/>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ChangeArrowheads="1" noTextEdit="1"/>
          </p:cNvSpPr>
          <p:nvPr>
            <p:ph type="sldImg"/>
          </p:nvPr>
        </p:nvSpPr>
        <p:spPr>
          <a:xfrm>
            <a:off x="1158875" y="774700"/>
            <a:ext cx="4552950" cy="3073400"/>
          </a:xfrm>
          <a:ln/>
        </p:spPr>
      </p:sp>
      <p:sp>
        <p:nvSpPr>
          <p:cNvPr id="60419" name="Rectangle 3"/>
          <p:cNvSpPr>
            <a:spLocks noGrp="1" noChangeArrowheads="1"/>
          </p:cNvSpPr>
          <p:nvPr>
            <p:ph type="body" idx="1"/>
          </p:nvPr>
        </p:nvSpPr>
        <p:spPr bwMode="auto">
          <a:xfrm>
            <a:off x="914400" y="4286250"/>
            <a:ext cx="5029200" cy="4171950"/>
          </a:xfrm>
          <a:prstGeom prst="rect">
            <a:avLst/>
          </a:prstGeom>
          <a:noFill/>
          <a:ln w="57150" cmpd="thinThick">
            <a:miter lim="800000"/>
            <a:headEnd/>
            <a:tailEnd/>
          </a:ln>
        </p:spPr>
        <p:txBody>
          <a:bodyPr lIns="90488" tIns="44450" rIns="90488" bIns="44450"/>
          <a:lstStyle/>
          <a:p>
            <a:pPr marL="342900" indent="-342900">
              <a:buFontTx/>
              <a:buChar char="•"/>
            </a:pPr>
            <a:r>
              <a:rPr lang="en-US">
                <a:latin typeface="Times New Roman" pitchFamily="18" charset="0"/>
              </a:rPr>
              <a:t>Toxicity Characteristic (TC) rule published March 29, 1990 (61 FR 11798).</a:t>
            </a:r>
          </a:p>
          <a:p>
            <a:pPr marL="342900" indent="-342900"/>
            <a:r>
              <a:rPr lang="en-US">
                <a:latin typeface="Times New Roman" pitchFamily="18" charset="0"/>
              </a:rPr>
              <a:t> </a:t>
            </a:r>
          </a:p>
          <a:p>
            <a:pPr marL="342900" indent="-342900">
              <a:buFontTx/>
              <a:buChar char="•"/>
            </a:pPr>
            <a:r>
              <a:rPr lang="en-US">
                <a:latin typeface="Times New Roman" pitchFamily="18" charset="0"/>
              </a:rPr>
              <a:t>Prior to TC rule, wastes were regulated if they exceeded the level of any of 14 toxic constituents using the EP toxicity test.</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ChangeArrowheads="1" noTextEdit="1"/>
          </p:cNvSpPr>
          <p:nvPr>
            <p:ph type="sldImg"/>
          </p:nvPr>
        </p:nvSpPr>
        <p:spPr>
          <a:xfrm>
            <a:off x="1158875" y="774700"/>
            <a:ext cx="4552950" cy="3073400"/>
          </a:xfr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noTextEdit="1"/>
          </p:cNvSpPr>
          <p:nvPr>
            <p:ph type="sldImg"/>
          </p:nvPr>
        </p:nvSpPr>
        <p:spPr>
          <a:xfrm>
            <a:off x="1158875" y="749300"/>
            <a:ext cx="4552950" cy="3073400"/>
          </a:xfrm>
          <a:ln/>
        </p:spPr>
      </p:sp>
      <p:sp>
        <p:nvSpPr>
          <p:cNvPr id="9219" name="Rectangle 3"/>
          <p:cNvSpPr>
            <a:spLocks noGrp="1" noChangeArrowheads="1"/>
          </p:cNvSpPr>
          <p:nvPr>
            <p:ph type="body" idx="1"/>
          </p:nvPr>
        </p:nvSpPr>
        <p:spPr bwMode="auto">
          <a:xfrm>
            <a:off x="914400" y="4257675"/>
            <a:ext cx="5029200" cy="4200525"/>
          </a:xfrm>
          <a:prstGeom prst="rect">
            <a:avLst/>
          </a:prstGeom>
          <a:noFill/>
          <a:ln w="57150" cmpd="thinThick">
            <a:miter lim="800000"/>
            <a:headEnd/>
            <a:tailEnd/>
          </a:ln>
        </p:spPr>
        <p:txBody>
          <a:bodyPr lIns="90488" tIns="44450" rIns="90488" bIns="44450"/>
          <a:lstStyle/>
          <a:p>
            <a:pPr marL="342900" indent="-342900">
              <a:buFontTx/>
              <a:buChar char="•"/>
            </a:pPr>
            <a:r>
              <a:rPr lang="en-US">
                <a:latin typeface="Times New Roman" pitchFamily="18" charset="0"/>
              </a:rPr>
              <a:t>We will be using a “bullseye” metaphor to create a graphical representation of the solid waste universe.</a:t>
            </a:r>
          </a:p>
          <a:p>
            <a:pPr marL="342900" indent="-342900">
              <a:buFontTx/>
              <a:buChar char="•"/>
            </a:pPr>
            <a:r>
              <a:rPr lang="en-US">
                <a:latin typeface="Times New Roman" pitchFamily="18" charset="0"/>
              </a:rPr>
              <a:t>On a blank sheet of paper students should draw a very large bullseye as shown.  Leave a lot of room for notes throughout the bullseye.</a:t>
            </a:r>
          </a:p>
          <a:p>
            <a:pPr marL="342900" indent="-342900">
              <a:buFontTx/>
              <a:buChar char="•"/>
            </a:pPr>
            <a:r>
              <a:rPr lang="en-US">
                <a:latin typeface="Times New Roman" pitchFamily="18" charset="0"/>
              </a:rPr>
              <a:t>The ring of the bullseye labeled everything else is everything in the world as we know it. </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ChangeArrowheads="1" noTextEdit="1"/>
          </p:cNvSpPr>
          <p:nvPr>
            <p:ph type="sldImg"/>
          </p:nvPr>
        </p:nvSpPr>
        <p:spPr>
          <a:xfrm>
            <a:off x="1158875" y="774700"/>
            <a:ext cx="4552950" cy="3073400"/>
          </a:xfrm>
          <a:ln/>
        </p:spPr>
      </p:sp>
      <p:sp>
        <p:nvSpPr>
          <p:cNvPr id="64515" name="Rectangle 3"/>
          <p:cNvSpPr>
            <a:spLocks noGrp="1" noChangeArrowheads="1"/>
          </p:cNvSpPr>
          <p:nvPr>
            <p:ph type="body" idx="1"/>
          </p:nvPr>
        </p:nvSpPr>
        <p:spPr bwMode="auto">
          <a:xfrm>
            <a:off x="914400" y="4343400"/>
            <a:ext cx="5029200" cy="4114800"/>
          </a:xfrm>
          <a:prstGeom prst="rect">
            <a:avLst/>
          </a:prstGeom>
          <a:noFill/>
          <a:ln w="57150" cmpd="thinThick">
            <a:miter lim="800000"/>
            <a:headEnd/>
            <a:tailEnd/>
          </a:ln>
        </p:spPr>
        <p:txBody>
          <a:bodyPr lIns="90488" tIns="44450" rIns="90488" bIns="44450"/>
          <a:lstStyle/>
          <a:p>
            <a:pPr marL="342900" indent="-342900">
              <a:buFontTx/>
              <a:buChar char="•"/>
            </a:pPr>
            <a:r>
              <a:rPr lang="en-US">
                <a:latin typeface="Times New Roman" pitchFamily="18" charset="0"/>
              </a:rPr>
              <a:t>UST corrective action soil and debris exception provided under 40 CFR 261.4(b)(10).</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ChangeArrowheads="1" noTextEdit="1"/>
          </p:cNvSpPr>
          <p:nvPr>
            <p:ph type="sldImg"/>
          </p:nvPr>
        </p:nvSpPr>
        <p:spPr>
          <a:xfrm>
            <a:off x="1158875" y="774700"/>
            <a:ext cx="4552950" cy="3073400"/>
          </a:xfrm>
          <a:ln/>
        </p:spPr>
      </p:sp>
      <p:sp>
        <p:nvSpPr>
          <p:cNvPr id="66563" name="Rectangle 3"/>
          <p:cNvSpPr>
            <a:spLocks noGrp="1" noChangeArrowheads="1"/>
          </p:cNvSpPr>
          <p:nvPr>
            <p:ph type="body" idx="1"/>
          </p:nvPr>
        </p:nvSpPr>
        <p:spPr bwMode="auto">
          <a:xfrm>
            <a:off x="914400" y="4343400"/>
            <a:ext cx="5029200" cy="4114800"/>
          </a:xfrm>
          <a:prstGeom prst="rect">
            <a:avLst/>
          </a:prstGeom>
          <a:noFill/>
          <a:ln w="57150" cmpd="thinThick">
            <a:miter lim="800000"/>
            <a:headEnd/>
            <a:tailEnd/>
          </a:ln>
        </p:spPr>
        <p:txBody>
          <a:bodyPr lIns="90488" tIns="44450" rIns="90488" bIns="44450"/>
          <a:lstStyle/>
          <a:p>
            <a:pPr marL="342900" indent="-342900">
              <a:buFontTx/>
              <a:buChar char="•"/>
            </a:pPr>
            <a:r>
              <a:rPr lang="en-US">
                <a:latin typeface="Times New Roman" pitchFamily="18" charset="0"/>
              </a:rPr>
              <a:t>Listed wastes that are listed solely because they exhibit a characteristic are those wastes (F-listed, K-listed, and U-listed) that are marked with a hazard code I,C,R, or E. </a:t>
            </a:r>
          </a:p>
          <a:p>
            <a:pPr marL="342900" indent="-342900"/>
            <a:endParaRPr lang="en-US">
              <a:latin typeface="Times New Roman" pitchFamily="18" charset="0"/>
            </a:endParaRPr>
          </a:p>
          <a:p>
            <a:pPr marL="342900" indent="-342900">
              <a:buFontTx/>
              <a:buChar char="•"/>
            </a:pPr>
            <a:r>
              <a:rPr lang="en-US">
                <a:latin typeface="Times New Roman" pitchFamily="18" charset="0"/>
              </a:rPr>
              <a:t>Wastes listed for acute hazard or toxicity are marked with H and T, respectively.</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ChangeArrowheads="1" noTextEdit="1"/>
          </p:cNvSpPr>
          <p:nvPr>
            <p:ph type="sldImg"/>
          </p:nvPr>
        </p:nvSpPr>
        <p:spPr>
          <a:xfrm>
            <a:off x="1158875" y="812800"/>
            <a:ext cx="4552950" cy="3073400"/>
          </a:xfrm>
          <a:ln/>
        </p:spPr>
      </p:sp>
      <p:sp>
        <p:nvSpPr>
          <p:cNvPr id="68611" name="Rectangle 3"/>
          <p:cNvSpPr>
            <a:spLocks noGrp="1" noChangeArrowheads="1"/>
          </p:cNvSpPr>
          <p:nvPr>
            <p:ph type="body" idx="1"/>
          </p:nvPr>
        </p:nvSpPr>
        <p:spPr bwMode="auto">
          <a:xfrm>
            <a:off x="696913" y="4257675"/>
            <a:ext cx="5627687" cy="1638300"/>
          </a:xfrm>
          <a:prstGeom prst="rect">
            <a:avLst/>
          </a:prstGeom>
          <a:noFill/>
          <a:ln w="12700">
            <a:miter lim="800000"/>
            <a:headEnd/>
            <a:tailEnd/>
          </a:ln>
        </p:spPr>
        <p:txBody>
          <a:bodyPr lIns="61913" tIns="25400" rIns="61913" bIns="25400">
            <a:spAutoFit/>
          </a:bodyPr>
          <a:lstStyle/>
          <a:p>
            <a:pPr algn="ctr" defTabSz="895350">
              <a:lnSpc>
                <a:spcPct val="87000"/>
              </a:lnSpc>
              <a:spcBef>
                <a:spcPct val="0"/>
              </a:spcBef>
            </a:pPr>
            <a:endParaRPr lang="en-US">
              <a:latin typeface="Times New Roman" pitchFamily="18" charset="0"/>
            </a:endParaRPr>
          </a:p>
          <a:p>
            <a:pPr marL="671513" lvl="1" indent="-347663" defTabSz="895350">
              <a:lnSpc>
                <a:spcPct val="87000"/>
              </a:lnSpc>
              <a:spcBef>
                <a:spcPct val="0"/>
              </a:spcBef>
              <a:buFontTx/>
              <a:buChar char="•"/>
            </a:pPr>
            <a:r>
              <a:rPr lang="en-US">
                <a:latin typeface="Times New Roman" pitchFamily="18" charset="0"/>
              </a:rPr>
              <a:t>The mixture rule applies regardless of what percentage of waste mixture is composed of listed hazardous wastes.</a:t>
            </a:r>
          </a:p>
          <a:p>
            <a:pPr marL="671513" lvl="1" indent="-347663" defTabSz="895350">
              <a:lnSpc>
                <a:spcPct val="87000"/>
              </a:lnSpc>
              <a:spcBef>
                <a:spcPct val="0"/>
              </a:spcBef>
            </a:pPr>
            <a:endParaRPr lang="en-US">
              <a:latin typeface="Times New Roman" pitchFamily="18" charset="0"/>
            </a:endParaRPr>
          </a:p>
          <a:p>
            <a:pPr marL="671513" lvl="1" indent="-347663" defTabSz="895350">
              <a:lnSpc>
                <a:spcPct val="87000"/>
              </a:lnSpc>
              <a:spcBef>
                <a:spcPct val="0"/>
              </a:spcBef>
              <a:buFontTx/>
              <a:buChar char="•"/>
            </a:pPr>
            <a:r>
              <a:rPr lang="en-US">
                <a:latin typeface="Times New Roman" pitchFamily="18" charset="0"/>
              </a:rPr>
              <a:t>Without such regulation, generators could evade Subtitle C RCRA regulation by commingling listed wastes with non-hazardous solid wastes.</a:t>
            </a:r>
          </a:p>
          <a:p>
            <a:pPr marL="671513" lvl="1" indent="-347663" defTabSz="895350">
              <a:lnSpc>
                <a:spcPct val="87000"/>
              </a:lnSpc>
              <a:spcBef>
                <a:spcPct val="0"/>
              </a:spcBef>
            </a:pPr>
            <a:endParaRPr lang="en-US">
              <a:latin typeface="Times New Roman" pitchFamily="18" charset="0"/>
            </a:endParaRPr>
          </a:p>
          <a:p>
            <a:pPr marL="671513" lvl="1" indent="-347663" defTabSz="895350">
              <a:lnSpc>
                <a:spcPct val="87000"/>
              </a:lnSpc>
              <a:spcBef>
                <a:spcPct val="0"/>
              </a:spcBef>
              <a:buFontTx/>
              <a:buChar char="•"/>
            </a:pPr>
            <a:r>
              <a:rPr lang="en-US">
                <a:latin typeface="Times New Roman" pitchFamily="18" charset="0"/>
              </a:rPr>
              <a:t>Note that for mixtures of a solid waste and a waste listed  because it exhibits a hazardous characteristic, nonwastewater mixtures remain subject to Part 268 even if they no longer exhibit a characteristic at the point of land disposal. </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ChangeArrowheads="1" noTextEdit="1"/>
          </p:cNvSpPr>
          <p:nvPr>
            <p:ph type="sldImg"/>
          </p:nvPr>
        </p:nvSpPr>
        <p:spPr>
          <a:xfrm>
            <a:off x="1158875" y="812800"/>
            <a:ext cx="4552950" cy="3073400"/>
          </a:xfrm>
          <a:ln/>
        </p:spPr>
      </p:sp>
      <p:sp>
        <p:nvSpPr>
          <p:cNvPr id="70659" name="Rectangle 3"/>
          <p:cNvSpPr>
            <a:spLocks noGrp="1" noChangeArrowheads="1"/>
          </p:cNvSpPr>
          <p:nvPr>
            <p:ph type="body" idx="1"/>
          </p:nvPr>
        </p:nvSpPr>
        <p:spPr bwMode="auto">
          <a:xfrm>
            <a:off x="695325" y="4271963"/>
            <a:ext cx="5627688" cy="2851150"/>
          </a:xfrm>
          <a:prstGeom prst="rect">
            <a:avLst/>
          </a:prstGeom>
          <a:noFill/>
          <a:ln w="12700">
            <a:miter lim="800000"/>
            <a:headEnd/>
            <a:tailEnd/>
          </a:ln>
        </p:spPr>
        <p:txBody>
          <a:bodyPr lIns="61913" tIns="25400" rIns="61913" bIns="25400">
            <a:spAutoFit/>
          </a:bodyPr>
          <a:lstStyle/>
          <a:p>
            <a:pPr defTabSz="895350">
              <a:lnSpc>
                <a:spcPct val="85000"/>
              </a:lnSpc>
              <a:spcBef>
                <a:spcPct val="0"/>
              </a:spcBef>
            </a:pPr>
            <a:r>
              <a:rPr lang="en-US">
                <a:latin typeface="Times New Roman" pitchFamily="18" charset="0"/>
              </a:rPr>
              <a:t>Examples:</a:t>
            </a:r>
          </a:p>
          <a:p>
            <a:pPr defTabSz="895350">
              <a:lnSpc>
                <a:spcPct val="85000"/>
              </a:lnSpc>
              <a:spcBef>
                <a:spcPct val="0"/>
              </a:spcBef>
            </a:pPr>
            <a:endParaRPr lang="en-US">
              <a:latin typeface="Times New Roman" pitchFamily="18" charset="0"/>
            </a:endParaRPr>
          </a:p>
          <a:p>
            <a:pPr marL="671513" lvl="1" indent="-347663" defTabSz="895350">
              <a:lnSpc>
                <a:spcPct val="85000"/>
              </a:lnSpc>
              <a:spcBef>
                <a:spcPct val="0"/>
              </a:spcBef>
              <a:buFontTx/>
              <a:buChar char="-"/>
            </a:pPr>
            <a:r>
              <a:rPr lang="en-US">
                <a:latin typeface="Times New Roman" pitchFamily="18" charset="0"/>
              </a:rPr>
              <a:t>A generator has a surface impoundment filled with non-hazardous waste awaiting disposal.  The generator then pours in a dumptruck load of listed hazardous waste K046 (listed for toxicity) (wastewater treatment sludges from manufacturing and formulating of lead-based initiating compounds) thinking that the listed waste will be "lost" in the non-hazardous waste and no longer be hazardous.  The generator has done is to probably double or triple his quantity of hazardous waste via the mixture rule because all of the waste in that surface impoundment is now listed hazardous waste K046.</a:t>
            </a:r>
          </a:p>
          <a:p>
            <a:pPr marL="671513" lvl="1" indent="-347663" defTabSz="895350">
              <a:lnSpc>
                <a:spcPct val="85000"/>
              </a:lnSpc>
              <a:spcBef>
                <a:spcPct val="0"/>
              </a:spcBef>
            </a:pPr>
            <a:endParaRPr lang="en-US">
              <a:latin typeface="Times New Roman" pitchFamily="18" charset="0"/>
            </a:endParaRPr>
          </a:p>
          <a:p>
            <a:pPr marL="671513" lvl="1" indent="-347663" defTabSz="895350">
              <a:lnSpc>
                <a:spcPct val="85000"/>
              </a:lnSpc>
              <a:spcBef>
                <a:spcPct val="0"/>
              </a:spcBef>
              <a:buFontTx/>
              <a:buChar char="-"/>
            </a:pPr>
            <a:r>
              <a:rPr lang="en-US">
                <a:latin typeface="Times New Roman" pitchFamily="18" charset="0"/>
              </a:rPr>
              <a:t>The same generator has another surface impoundment filled with more non-hazardous waste awaiting disposal.  On top of this he pours a dumptruck load of hazardous waste D008 (exhibiting the toxicity characteristic for lead) hoping the D008 waste will be "lost" in the non-hazardous material.  In this case, only if the resultant mixture exhibits a D008 characteristic will the mixture be regulated as a hazardous waste via the mixture rule.</a:t>
            </a:r>
          </a:p>
          <a:p>
            <a:pPr marL="785813" lvl="2" defTabSz="895350">
              <a:lnSpc>
                <a:spcPct val="85000"/>
              </a:lnSpc>
              <a:spcBef>
                <a:spcPct val="0"/>
              </a:spcBef>
            </a:pPr>
            <a:endParaRPr lang="en-US">
              <a:latin typeface="Times New Roman" pitchFamily="18"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ChangeArrowheads="1" noTextEdit="1"/>
          </p:cNvSpPr>
          <p:nvPr>
            <p:ph type="sldImg"/>
          </p:nvPr>
        </p:nvSpPr>
        <p:spPr>
          <a:xfrm>
            <a:off x="1158875" y="774700"/>
            <a:ext cx="4552950" cy="3073400"/>
          </a:xfrm>
          <a:ln/>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ChangeArrowheads="1" noTextEdit="1"/>
          </p:cNvSpPr>
          <p:nvPr>
            <p:ph type="sldImg"/>
          </p:nvPr>
        </p:nvSpPr>
        <p:spPr>
          <a:xfrm>
            <a:off x="1158875" y="749300"/>
            <a:ext cx="4552950" cy="3073400"/>
          </a:xfrm>
          <a:ln/>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ChangeArrowheads="1" noTextEdit="1"/>
          </p:cNvSpPr>
          <p:nvPr>
            <p:ph type="sldImg"/>
          </p:nvPr>
        </p:nvSpPr>
        <p:spPr>
          <a:xfrm>
            <a:off x="1158875" y="812800"/>
            <a:ext cx="4552950" cy="3073400"/>
          </a:xfrm>
          <a:ln/>
        </p:spPr>
      </p:sp>
      <p:sp>
        <p:nvSpPr>
          <p:cNvPr id="76803" name="Rectangle 3"/>
          <p:cNvSpPr>
            <a:spLocks noGrp="1" noChangeArrowheads="1"/>
          </p:cNvSpPr>
          <p:nvPr>
            <p:ph type="body" idx="1"/>
          </p:nvPr>
        </p:nvSpPr>
        <p:spPr bwMode="auto">
          <a:xfrm>
            <a:off x="696913" y="4229100"/>
            <a:ext cx="5627687" cy="2073275"/>
          </a:xfrm>
          <a:prstGeom prst="rect">
            <a:avLst/>
          </a:prstGeom>
          <a:noFill/>
          <a:ln w="12700">
            <a:miter lim="800000"/>
            <a:headEnd/>
            <a:tailEnd/>
          </a:ln>
        </p:spPr>
        <p:txBody>
          <a:bodyPr lIns="61913" tIns="25400" rIns="61913" bIns="25400">
            <a:spAutoFit/>
          </a:bodyPr>
          <a:lstStyle/>
          <a:p>
            <a:pPr marL="336550" indent="-336550" algn="ctr" defTabSz="895350">
              <a:lnSpc>
                <a:spcPct val="85000"/>
              </a:lnSpc>
              <a:spcBef>
                <a:spcPct val="0"/>
              </a:spcBef>
            </a:pPr>
            <a:endParaRPr lang="en-US">
              <a:latin typeface="Times New Roman" pitchFamily="18" charset="0"/>
            </a:endParaRPr>
          </a:p>
          <a:p>
            <a:pPr marL="671513" lvl="1" indent="-220663" defTabSz="895350">
              <a:lnSpc>
                <a:spcPct val="85000"/>
              </a:lnSpc>
              <a:spcBef>
                <a:spcPct val="0"/>
              </a:spcBef>
              <a:buFontTx/>
              <a:buChar char="•"/>
            </a:pPr>
            <a:r>
              <a:rPr lang="en-US">
                <a:latin typeface="Times New Roman" pitchFamily="18" charset="0"/>
              </a:rPr>
              <a:t>Examples:</a:t>
            </a:r>
          </a:p>
          <a:p>
            <a:pPr marL="336550" indent="-336550" defTabSz="895350">
              <a:lnSpc>
                <a:spcPct val="85000"/>
              </a:lnSpc>
              <a:spcBef>
                <a:spcPct val="0"/>
              </a:spcBef>
            </a:pPr>
            <a:endParaRPr lang="en-US">
              <a:latin typeface="Times New Roman" pitchFamily="18" charset="0"/>
            </a:endParaRPr>
          </a:p>
          <a:p>
            <a:pPr marL="1008063" lvl="2" indent="-222250" defTabSz="895350">
              <a:lnSpc>
                <a:spcPct val="85000"/>
              </a:lnSpc>
              <a:spcBef>
                <a:spcPct val="0"/>
              </a:spcBef>
              <a:buFontTx/>
              <a:buChar char="-"/>
            </a:pPr>
            <a:r>
              <a:rPr lang="en-US">
                <a:latin typeface="Times New Roman" pitchFamily="18" charset="0"/>
              </a:rPr>
              <a:t>A treatment, storage, and disposal facility incinerates listed hazardous waste K091 listed for toxicity (emission control sludge from ferrochromium production).  By virtue of the "derived from" rule, the ash removed from the incinerator would still be considered listed waste K091.</a:t>
            </a:r>
          </a:p>
          <a:p>
            <a:pPr marL="1008063" lvl="2" indent="-222250" defTabSz="895350">
              <a:lnSpc>
                <a:spcPct val="85000"/>
              </a:lnSpc>
              <a:spcBef>
                <a:spcPct val="0"/>
              </a:spcBef>
            </a:pPr>
            <a:endParaRPr lang="en-US">
              <a:latin typeface="Times New Roman" pitchFamily="18" charset="0"/>
            </a:endParaRPr>
          </a:p>
          <a:p>
            <a:pPr marL="1008063" lvl="2" indent="-222250" defTabSz="895350">
              <a:lnSpc>
                <a:spcPct val="85000"/>
              </a:lnSpc>
              <a:spcBef>
                <a:spcPct val="0"/>
              </a:spcBef>
              <a:buFontTx/>
              <a:buChar char="-"/>
            </a:pPr>
            <a:r>
              <a:rPr lang="en-US">
                <a:latin typeface="Times New Roman" pitchFamily="18" charset="0"/>
              </a:rPr>
              <a:t>The same facility also incinerates a sludge which exhibits the toxicity characteristic for cadmium (D006).  The ash removed from the incinerator in this case would only remain hazardous waste if it still exhibited the toxicity characteristic for cadmium.</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ChangeArrowheads="1" noTextEdit="1"/>
          </p:cNvSpPr>
          <p:nvPr>
            <p:ph type="sldImg"/>
          </p:nvPr>
        </p:nvSpPr>
        <p:spPr>
          <a:xfrm>
            <a:off x="1158875" y="749300"/>
            <a:ext cx="4552950" cy="3073400"/>
          </a:xfrm>
          <a:ln/>
        </p:spPr>
      </p:sp>
      <p:sp>
        <p:nvSpPr>
          <p:cNvPr id="78851" name="Rectangle 3"/>
          <p:cNvSpPr>
            <a:spLocks noGrp="1" noChangeArrowheads="1"/>
          </p:cNvSpPr>
          <p:nvPr>
            <p:ph type="body" idx="1"/>
          </p:nvPr>
        </p:nvSpPr>
        <p:spPr bwMode="auto">
          <a:xfrm>
            <a:off x="914400" y="4343400"/>
            <a:ext cx="5029200" cy="4114800"/>
          </a:xfrm>
          <a:prstGeom prst="rect">
            <a:avLst/>
          </a:prstGeom>
          <a:noFill/>
          <a:ln w="57150" cmpd="thinThick">
            <a:miter lim="800000"/>
            <a:headEnd/>
            <a:tailEnd/>
          </a:ln>
        </p:spPr>
        <p:txBody>
          <a:bodyPr lIns="90488" tIns="44450" rIns="90488" bIns="44450"/>
          <a:lstStyle/>
          <a:p>
            <a:pPr marL="342900" indent="-342900">
              <a:buFontTx/>
              <a:buChar char="•"/>
            </a:pPr>
            <a:r>
              <a:rPr lang="en-US">
                <a:latin typeface="Times New Roman" pitchFamily="18" charset="0"/>
              </a:rPr>
              <a:t>Environmental media (e.g., groundwater, soil).</a:t>
            </a:r>
          </a:p>
          <a:p>
            <a:pPr marL="342900" indent="-342900"/>
            <a:endParaRPr lang="en-US">
              <a:latin typeface="Times New Roman" pitchFamily="18" charset="0"/>
            </a:endParaRPr>
          </a:p>
          <a:p>
            <a:pPr marL="342900" indent="-342900">
              <a:buFontTx/>
              <a:buChar char="•"/>
            </a:pPr>
            <a:r>
              <a:rPr lang="en-US">
                <a:latin typeface="Times New Roman" pitchFamily="18" charset="0"/>
              </a:rPr>
              <a:t>Debris.</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ChangeArrowheads="1" noTextEdit="1"/>
          </p:cNvSpPr>
          <p:nvPr>
            <p:ph type="sldImg"/>
          </p:nvPr>
        </p:nvSpPr>
        <p:spPr>
          <a:xfrm>
            <a:off x="1158875" y="749300"/>
            <a:ext cx="4552950" cy="3073400"/>
          </a:xfrm>
          <a:ln/>
        </p:spPr>
      </p:sp>
      <p:sp>
        <p:nvSpPr>
          <p:cNvPr id="80899" name="Rectangle 3"/>
          <p:cNvSpPr>
            <a:spLocks noGrp="1" noChangeArrowheads="1"/>
          </p:cNvSpPr>
          <p:nvPr>
            <p:ph type="body" idx="1"/>
          </p:nvPr>
        </p:nvSpPr>
        <p:spPr bwMode="auto">
          <a:xfrm>
            <a:off x="914400" y="4271963"/>
            <a:ext cx="5029200" cy="4186237"/>
          </a:xfrm>
          <a:prstGeom prst="rect">
            <a:avLst/>
          </a:prstGeom>
          <a:noFill/>
          <a:ln w="57150" cmpd="thinThick">
            <a:miter lim="800000"/>
            <a:headEnd/>
            <a:tailEnd/>
          </a:ln>
        </p:spPr>
        <p:txBody>
          <a:bodyPr lIns="90488" tIns="44450" rIns="90488" bIns="44450"/>
          <a:lstStyle/>
          <a:p>
            <a:pPr marL="342900" indent="-342900">
              <a:buFontTx/>
              <a:buChar char="•"/>
            </a:pPr>
            <a:r>
              <a:rPr lang="en-US">
                <a:latin typeface="Times New Roman" pitchFamily="18" charset="0"/>
              </a:rPr>
              <a:t>Just as the definition of solid waste pulled in wastes regulated elsewhere, EPA excluded some wastes from the definition of hazardous waste because they were regulated elsewhere.</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ChangeArrowheads="1" noTextEdit="1"/>
          </p:cNvSpPr>
          <p:nvPr>
            <p:ph type="sldImg"/>
          </p:nvPr>
        </p:nvSpPr>
        <p:spPr>
          <a:xfrm>
            <a:off x="1158875" y="774700"/>
            <a:ext cx="4552950" cy="3073400"/>
          </a:xfr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noTextEdit="1"/>
          </p:cNvSpPr>
          <p:nvPr>
            <p:ph type="sldImg"/>
          </p:nvPr>
        </p:nvSpPr>
        <p:spPr>
          <a:xfrm>
            <a:off x="1158875" y="774700"/>
            <a:ext cx="4552950" cy="3073400"/>
          </a:xfrm>
          <a:ln/>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ChangeArrowheads="1" noTextEdit="1"/>
          </p:cNvSpPr>
          <p:nvPr>
            <p:ph type="sldImg"/>
          </p:nvPr>
        </p:nvSpPr>
        <p:spPr>
          <a:xfrm>
            <a:off x="1158875" y="774700"/>
            <a:ext cx="4552950" cy="3073400"/>
          </a:xfrm>
          <a:ln/>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ChangeArrowheads="1" noTextEdit="1"/>
          </p:cNvSpPr>
          <p:nvPr>
            <p:ph type="sldImg"/>
          </p:nvPr>
        </p:nvSpPr>
        <p:spPr>
          <a:xfrm>
            <a:off x="1158875" y="749300"/>
            <a:ext cx="4552950" cy="3073400"/>
          </a:xfrm>
          <a:ln/>
        </p:spPr>
      </p:sp>
      <p:sp>
        <p:nvSpPr>
          <p:cNvPr id="87043" name="Rectangle 3"/>
          <p:cNvSpPr>
            <a:spLocks noGrp="1" noChangeArrowheads="1"/>
          </p:cNvSpPr>
          <p:nvPr>
            <p:ph type="body" idx="1"/>
          </p:nvPr>
        </p:nvSpPr>
        <p:spPr bwMode="auto">
          <a:xfrm>
            <a:off x="914400" y="4343400"/>
            <a:ext cx="5029200" cy="4114800"/>
          </a:xfrm>
          <a:prstGeom prst="rect">
            <a:avLst/>
          </a:prstGeom>
          <a:noFill/>
          <a:ln w="57150" cmpd="thinThick">
            <a:miter lim="800000"/>
            <a:headEnd/>
            <a:tailEnd/>
          </a:ln>
        </p:spPr>
        <p:txBody>
          <a:bodyPr lIns="90488" tIns="44450" rIns="90488" bIns="44450"/>
          <a:lstStyle/>
          <a:p>
            <a:pPr marL="342900" indent="-342900">
              <a:buFontTx/>
              <a:buChar char="•"/>
            </a:pPr>
            <a:r>
              <a:rPr lang="en-US">
                <a:latin typeface="Times New Roman" pitchFamily="18" charset="0"/>
              </a:rPr>
              <a:t>EPA also excluded certain solvents in CWA mixtures from regulation under RCRA (See 261.3(a)(iv)).</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ChangeArrowheads="1" noTextEdit="1"/>
          </p:cNvSpPr>
          <p:nvPr>
            <p:ph type="sldImg"/>
          </p:nvPr>
        </p:nvSpPr>
        <p:spPr>
          <a:xfrm>
            <a:off x="1158875" y="749300"/>
            <a:ext cx="4552950" cy="3073400"/>
          </a:xfrm>
          <a:ln/>
        </p:spPr>
      </p:sp>
      <p:sp>
        <p:nvSpPr>
          <p:cNvPr id="89091" name="Rectangle 3"/>
          <p:cNvSpPr>
            <a:spLocks noGrp="1" noChangeArrowheads="1"/>
          </p:cNvSpPr>
          <p:nvPr>
            <p:ph type="body" idx="1"/>
          </p:nvPr>
        </p:nvSpPr>
        <p:spPr bwMode="auto">
          <a:xfrm>
            <a:off x="914400" y="4343400"/>
            <a:ext cx="5029200" cy="4114800"/>
          </a:xfrm>
          <a:prstGeom prst="rect">
            <a:avLst/>
          </a:prstGeom>
          <a:noFill/>
          <a:ln w="57150" cmpd="thinThick">
            <a:miter lim="800000"/>
            <a:headEnd/>
            <a:tailEnd/>
          </a:ln>
        </p:spPr>
        <p:txBody>
          <a:bodyPr lIns="90488" tIns="44450" rIns="90488" bIns="44450"/>
          <a:lstStyle/>
          <a:p>
            <a:pPr marL="342900" indent="-342900">
              <a:buFontTx/>
              <a:buChar char="•"/>
            </a:pPr>
            <a:r>
              <a:rPr lang="en-US">
                <a:latin typeface="Times New Roman" pitchFamily="18" charset="0"/>
              </a:rPr>
              <a:t>At the center of the regulated waste bullseye are those hazardous wastes restricted from land disposal under the Land Disposal Restrictions (LDR).</a:t>
            </a:r>
          </a:p>
          <a:p>
            <a:pPr marL="342900" indent="-342900">
              <a:buFontTx/>
              <a:buChar char="•"/>
            </a:pPr>
            <a:r>
              <a:rPr lang="en-US">
                <a:latin typeface="Times New Roman" pitchFamily="18" charset="0"/>
              </a:rPr>
              <a:t>To accurately reflect the hazardous waste universe, the LDR ring should be expanded until it nearly fills the hazardous waste ring.</a:t>
            </a:r>
          </a:p>
          <a:p>
            <a:pPr marL="342900" indent="-342900">
              <a:buFontTx/>
              <a:buChar char="•"/>
            </a:pPr>
            <a:r>
              <a:rPr lang="en-US">
                <a:latin typeface="Times New Roman" pitchFamily="18" charset="0"/>
              </a:rPr>
              <a:t>We will be covering the LDR program in greater detail in the LDR module.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noTextEdit="1"/>
          </p:cNvSpPr>
          <p:nvPr>
            <p:ph type="sldImg"/>
          </p:nvPr>
        </p:nvSpPr>
        <p:spPr>
          <a:xfrm>
            <a:off x="1158875" y="749300"/>
            <a:ext cx="4552950" cy="3073400"/>
          </a:xfrm>
          <a:ln/>
        </p:spPr>
      </p:sp>
      <p:sp>
        <p:nvSpPr>
          <p:cNvPr id="13315" name="Rectangle 3"/>
          <p:cNvSpPr>
            <a:spLocks noGrp="1" noChangeArrowheads="1"/>
          </p:cNvSpPr>
          <p:nvPr>
            <p:ph type="body" idx="1"/>
          </p:nvPr>
        </p:nvSpPr>
        <p:spPr bwMode="auto">
          <a:xfrm>
            <a:off x="914400" y="4257675"/>
            <a:ext cx="5029200" cy="4200525"/>
          </a:xfrm>
          <a:prstGeom prst="rect">
            <a:avLst/>
          </a:prstGeom>
          <a:noFill/>
          <a:ln w="57150" cmpd="thinThick">
            <a:miter lim="800000"/>
            <a:headEnd/>
            <a:tailEnd/>
          </a:ln>
        </p:spPr>
        <p:txBody>
          <a:bodyPr lIns="90488" tIns="44450" rIns="90488" bIns="44450"/>
          <a:lstStyle/>
          <a:p>
            <a:pPr marL="342900" indent="-342900">
              <a:buFontTx/>
              <a:buChar char="•"/>
            </a:pPr>
            <a:r>
              <a:rPr lang="en-US">
                <a:latin typeface="Times New Roman" pitchFamily="18" charset="0"/>
              </a:rPr>
              <a:t>On this bullseye wastes that are more regulated are closer to the center of the bullseye (i.e., LDR).</a:t>
            </a:r>
          </a:p>
          <a:p>
            <a:pPr marL="342900" indent="-342900">
              <a:buFontTx/>
              <a:buChar char="•"/>
            </a:pPr>
            <a:r>
              <a:rPr lang="en-US">
                <a:latin typeface="Times New Roman" pitchFamily="18" charset="0"/>
              </a:rPr>
              <a:t>The lines that separate the rings of the bullseye are areas which create the most difficult issues for enforcement and compliance.</a:t>
            </a:r>
          </a:p>
          <a:p>
            <a:pPr marL="342900" indent="-342900">
              <a:buFontTx/>
              <a:buChar char="•"/>
            </a:pPr>
            <a:r>
              <a:rPr lang="en-US">
                <a:latin typeface="Times New Roman" pitchFamily="18" charset="0"/>
              </a:rPr>
              <a:t>The first inner ring (from the outer edge) is “solid waste” as described in 40 CFR 261.2(a-d).</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noTextEdit="1"/>
          </p:cNvSpPr>
          <p:nvPr>
            <p:ph type="sldImg"/>
          </p:nvPr>
        </p:nvSpPr>
        <p:spPr>
          <a:xfrm>
            <a:off x="1158875" y="812800"/>
            <a:ext cx="4552950" cy="3073400"/>
          </a:xfrm>
          <a:ln/>
        </p:spPr>
      </p:sp>
      <p:sp>
        <p:nvSpPr>
          <p:cNvPr id="15363" name="Rectangle 3"/>
          <p:cNvSpPr>
            <a:spLocks noGrp="1" noChangeArrowheads="1"/>
          </p:cNvSpPr>
          <p:nvPr>
            <p:ph type="body" idx="1"/>
          </p:nvPr>
        </p:nvSpPr>
        <p:spPr bwMode="auto">
          <a:xfrm>
            <a:off x="681038" y="4241800"/>
            <a:ext cx="5627687" cy="3629025"/>
          </a:xfrm>
          <a:prstGeom prst="rect">
            <a:avLst/>
          </a:prstGeom>
          <a:noFill/>
          <a:ln w="12700">
            <a:miter lim="800000"/>
            <a:headEnd/>
            <a:tailEnd/>
          </a:ln>
        </p:spPr>
        <p:txBody>
          <a:bodyPr lIns="61913" tIns="25400" rIns="61913" bIns="25400">
            <a:spAutoFit/>
          </a:bodyPr>
          <a:lstStyle/>
          <a:p>
            <a:pPr marL="671513" lvl="1" indent="-322263" defTabSz="895350">
              <a:lnSpc>
                <a:spcPct val="85000"/>
              </a:lnSpc>
              <a:spcBef>
                <a:spcPct val="0"/>
              </a:spcBef>
              <a:buFontTx/>
              <a:buChar char="•"/>
            </a:pPr>
            <a:r>
              <a:rPr lang="en-US">
                <a:latin typeface="Times New Roman" pitchFamily="18" charset="0"/>
              </a:rPr>
              <a:t>Any material that has been used and as a result of contamination can no longer serve the purpose for which it was produced without processing.</a:t>
            </a:r>
          </a:p>
          <a:p>
            <a:pPr marL="671513" lvl="1" indent="-322263" defTabSz="895350">
              <a:lnSpc>
                <a:spcPct val="85000"/>
              </a:lnSpc>
              <a:spcBef>
                <a:spcPct val="0"/>
              </a:spcBef>
            </a:pPr>
            <a:endParaRPr lang="en-US">
              <a:latin typeface="Times New Roman" pitchFamily="18" charset="0"/>
            </a:endParaRPr>
          </a:p>
          <a:p>
            <a:pPr marL="671513" lvl="1" indent="-322263" defTabSz="895350">
              <a:lnSpc>
                <a:spcPct val="85000"/>
              </a:lnSpc>
              <a:spcBef>
                <a:spcPct val="0"/>
              </a:spcBef>
              <a:buFontTx/>
              <a:buChar char="•"/>
            </a:pPr>
            <a:r>
              <a:rPr lang="en-US">
                <a:latin typeface="Times New Roman" pitchFamily="18" charset="0"/>
              </a:rPr>
              <a:t>Any solid, semi-solid, or liquid waste generated from a municipal, commercial, or industrial wastewater treatment plant, water supply treatment plant, or air pollution control facility exclusive of the treated effluent from a wastewater treatment plant.</a:t>
            </a:r>
          </a:p>
          <a:p>
            <a:pPr marL="671513" lvl="1" indent="-322263" defTabSz="895350">
              <a:lnSpc>
                <a:spcPct val="85000"/>
              </a:lnSpc>
              <a:spcBef>
                <a:spcPct val="0"/>
              </a:spcBef>
            </a:pPr>
            <a:endParaRPr lang="en-US">
              <a:latin typeface="Times New Roman" pitchFamily="18" charset="0"/>
            </a:endParaRPr>
          </a:p>
          <a:p>
            <a:pPr marL="671513" lvl="1" indent="-322263" defTabSz="895350">
              <a:lnSpc>
                <a:spcPct val="85000"/>
              </a:lnSpc>
              <a:spcBef>
                <a:spcPct val="0"/>
              </a:spcBef>
              <a:buFontTx/>
              <a:buChar char="•"/>
            </a:pPr>
            <a:r>
              <a:rPr lang="en-US">
                <a:latin typeface="Times New Roman" pitchFamily="18" charset="0"/>
              </a:rPr>
              <a:t>A material is "used or reused" if it is either:</a:t>
            </a:r>
          </a:p>
          <a:p>
            <a:pPr defTabSz="895350">
              <a:lnSpc>
                <a:spcPct val="85000"/>
              </a:lnSpc>
              <a:spcBef>
                <a:spcPct val="0"/>
              </a:spcBef>
            </a:pPr>
            <a:endParaRPr lang="en-US">
              <a:latin typeface="Times New Roman" pitchFamily="18" charset="0"/>
            </a:endParaRPr>
          </a:p>
          <a:p>
            <a:pPr marL="1008063" lvl="2" indent="-222250" defTabSz="895350">
              <a:lnSpc>
                <a:spcPct val="85000"/>
              </a:lnSpc>
              <a:spcBef>
                <a:spcPct val="0"/>
              </a:spcBef>
            </a:pPr>
            <a:r>
              <a:rPr lang="en-US">
                <a:latin typeface="Times New Roman" pitchFamily="18" charset="0"/>
              </a:rPr>
              <a:t>(i)	Employed as an ingredient including use as an intermediate in an industrial process to make a product (for example, distillation bottoms from one process used as feedstock in another process).  However, a material will not satisfy this condition if distinct components of the material are recovered as separate end products (as when metals are recovered from metal-containing secondary materials); or</a:t>
            </a:r>
          </a:p>
          <a:p>
            <a:pPr marL="1008063" lvl="2" indent="-222250" defTabSz="895350">
              <a:lnSpc>
                <a:spcPct val="85000"/>
              </a:lnSpc>
              <a:spcBef>
                <a:spcPct val="0"/>
              </a:spcBef>
            </a:pPr>
            <a:endParaRPr lang="en-US">
              <a:latin typeface="Times New Roman" pitchFamily="18" charset="0"/>
            </a:endParaRPr>
          </a:p>
          <a:p>
            <a:pPr marL="1008063" lvl="2" indent="-222250" defTabSz="895350">
              <a:lnSpc>
                <a:spcPct val="85000"/>
              </a:lnSpc>
              <a:spcBef>
                <a:spcPct val="0"/>
              </a:spcBef>
            </a:pPr>
            <a:r>
              <a:rPr lang="en-US">
                <a:latin typeface="Times New Roman" pitchFamily="18" charset="0"/>
              </a:rPr>
              <a:t>(ii)	Employed in a particular function or application as an effective substitute for a commercial product (for example, spent pickle liquor used as phosphorous precipitant and sludge conditioner in wastewater treatment).</a:t>
            </a:r>
          </a:p>
          <a:p>
            <a:pPr marL="1008063" lvl="2" indent="-222250" defTabSz="895350">
              <a:lnSpc>
                <a:spcPct val="85000"/>
              </a:lnSpc>
              <a:spcBef>
                <a:spcPct val="0"/>
              </a:spcBef>
            </a:pPr>
            <a:endParaRPr lang="en-US">
              <a:latin typeface="Times New Roman" pitchFamily="18" charset="0"/>
            </a:endParaRPr>
          </a:p>
          <a:p>
            <a:pPr marL="1008063" lvl="2" indent="-222250" defTabSz="895350">
              <a:lnSpc>
                <a:spcPct val="85000"/>
              </a:lnSpc>
              <a:spcBef>
                <a:spcPct val="0"/>
              </a:spcBef>
            </a:pPr>
            <a:endParaRPr lang="en-US">
              <a:latin typeface="Times New Roman" pitchFamily="18" charset="0"/>
            </a:endParaRPr>
          </a:p>
          <a:p>
            <a:pPr marL="1008063" lvl="2" indent="-222250" defTabSz="895350">
              <a:lnSpc>
                <a:spcPct val="85000"/>
              </a:lnSpc>
              <a:spcBef>
                <a:spcPct val="0"/>
              </a:spcBef>
            </a:pPr>
            <a:r>
              <a:rPr lang="en-US">
                <a:latin typeface="Times New Roman" pitchFamily="18" charset="0"/>
              </a:rPr>
              <a:t>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noTextEdit="1"/>
          </p:cNvSpPr>
          <p:nvPr>
            <p:ph type="sldImg"/>
          </p:nvPr>
        </p:nvSpPr>
        <p:spPr>
          <a:xfrm>
            <a:off x="1158875" y="749300"/>
            <a:ext cx="4552950" cy="3073400"/>
          </a:xfr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noTextEdit="1"/>
          </p:cNvSpPr>
          <p:nvPr>
            <p:ph type="sldImg"/>
          </p:nvPr>
        </p:nvSpPr>
        <p:spPr>
          <a:xfrm>
            <a:off x="1158875" y="749300"/>
            <a:ext cx="4552950" cy="3073400"/>
          </a:xfrm>
          <a:ln/>
        </p:spPr>
      </p:sp>
      <p:sp>
        <p:nvSpPr>
          <p:cNvPr id="19459" name="Rectangle 3"/>
          <p:cNvSpPr>
            <a:spLocks noGrp="1" noChangeArrowheads="1"/>
          </p:cNvSpPr>
          <p:nvPr>
            <p:ph type="body" idx="1"/>
          </p:nvPr>
        </p:nvSpPr>
        <p:spPr bwMode="auto">
          <a:xfrm>
            <a:off x="914400" y="4343400"/>
            <a:ext cx="5029200" cy="4114800"/>
          </a:xfrm>
          <a:prstGeom prst="rect">
            <a:avLst/>
          </a:prstGeom>
          <a:noFill/>
          <a:ln w="57150" cmpd="thinThick">
            <a:miter lim="800000"/>
            <a:headEnd/>
            <a:tailEnd/>
          </a:ln>
        </p:spPr>
        <p:txBody>
          <a:bodyPr lIns="90488" tIns="44450" rIns="90488" bIns="44450"/>
          <a:lstStyle/>
          <a:p>
            <a:pPr marL="342900" indent="-342900">
              <a:buFontTx/>
              <a:buChar char="•"/>
            </a:pPr>
            <a:r>
              <a:rPr lang="en-US">
                <a:latin typeface="Times New Roman" pitchFamily="18" charset="0"/>
              </a:rPr>
              <a:t>Congress and EPA realized that a number of wastes that could be included in the definition in 261.2 are already regulated elsewhere and should, therefore, be excluded from the definition of solid waste.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noTextEdit="1"/>
          </p:cNvSpPr>
          <p:nvPr>
            <p:ph type="sldImg"/>
          </p:nvPr>
        </p:nvSpPr>
        <p:spPr>
          <a:xfrm>
            <a:off x="1158875" y="774700"/>
            <a:ext cx="4552950" cy="3073400"/>
          </a:xfr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17700"/>
            <a:ext cx="7772400" cy="1322388"/>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497263"/>
            <a:ext cx="6400800" cy="15779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39863"/>
            <a:ext cx="8229600" cy="4073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8613" y="180975"/>
            <a:ext cx="2111375" cy="53324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4488" y="180975"/>
            <a:ext cx="6181725" cy="533241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44488" y="180975"/>
            <a:ext cx="8445500" cy="3984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439863"/>
            <a:ext cx="8229600" cy="4073525"/>
          </a:xfrm>
          <a:prstGeom prst="rect">
            <a:avLst/>
          </a:prstGeom>
        </p:spPr>
        <p:txBody>
          <a:bodyPr/>
          <a:lstStyle/>
          <a:p>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344488" y="180975"/>
            <a:ext cx="8445500" cy="3984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439863"/>
            <a:ext cx="4038600" cy="4073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439863"/>
            <a:ext cx="4038600" cy="4073525"/>
          </a:xfrm>
          <a:prstGeom prst="rect">
            <a:avLst/>
          </a:prstGeom>
        </p:spPr>
        <p:txBody>
          <a:body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439863"/>
            <a:ext cx="8229600" cy="4073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965575"/>
            <a:ext cx="7772400" cy="1227138"/>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616200"/>
            <a:ext cx="7772400" cy="1349375"/>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439863"/>
            <a:ext cx="4038600" cy="40735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39863"/>
            <a:ext cx="4038600" cy="40735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47650"/>
            <a:ext cx="8229600" cy="10287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381125"/>
            <a:ext cx="4040188" cy="576263"/>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957388"/>
            <a:ext cx="4040188" cy="355600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381125"/>
            <a:ext cx="4041775" cy="576263"/>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957388"/>
            <a:ext cx="4041775" cy="355600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46063"/>
            <a:ext cx="3008313" cy="1046162"/>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46063"/>
            <a:ext cx="5111750" cy="52673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292225"/>
            <a:ext cx="3008313" cy="42211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321175"/>
            <a:ext cx="5486400" cy="50958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50863"/>
            <a:ext cx="5486400" cy="3703637"/>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830763"/>
            <a:ext cx="5486400" cy="7239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4488" y="180975"/>
            <a:ext cx="8445500" cy="398463"/>
          </a:xfrm>
          <a:prstGeom prst="rect">
            <a:avLst/>
          </a:prstGeom>
          <a:noFill/>
          <a:ln w="12700">
            <a:noFill/>
            <a:miter lim="800000"/>
            <a:headEnd/>
            <a:tailEnd/>
          </a:ln>
          <a:effectLst/>
        </p:spPr>
        <p:txBody>
          <a:bodyPr vert="horz" wrap="square" lIns="63500" tIns="25400" rIns="63500" bIns="25400" numCol="1" anchor="ctr" anchorCtr="1" compatLnSpc="1">
            <a:prstTxWarp prst="textNoShape">
              <a:avLst/>
            </a:prstTxWarp>
            <a:spAutoFit/>
          </a:bodyPr>
          <a:lstStyle/>
          <a:p>
            <a:pPr lvl="0"/>
            <a:r>
              <a:rPr lang="en-US" smtClean="0"/>
              <a:t>SOLID WASTE IDENTIFICATION</a:t>
            </a:r>
          </a:p>
        </p:txBody>
      </p:sp>
      <p:sp>
        <p:nvSpPr>
          <p:cNvPr id="1027" name="Line 3"/>
          <p:cNvSpPr>
            <a:spLocks noChangeShapeType="1"/>
          </p:cNvSpPr>
          <p:nvPr/>
        </p:nvSpPr>
        <p:spPr bwMode="auto">
          <a:xfrm>
            <a:off x="9525" y="792163"/>
            <a:ext cx="9124950" cy="0"/>
          </a:xfrm>
          <a:prstGeom prst="line">
            <a:avLst/>
          </a:prstGeom>
          <a:noFill/>
          <a:ln w="57150" cmpd="thickThin">
            <a:solidFill>
              <a:schemeClr val="tx1"/>
            </a:solidFill>
            <a:round/>
            <a:headEnd/>
            <a:tailEnd/>
          </a:ln>
          <a:effectLst/>
        </p:spPr>
        <p:txBody>
          <a:bodyPr/>
          <a:lstStyle/>
          <a:p>
            <a:endParaRPr lang="en-US"/>
          </a:p>
        </p:txBody>
      </p:sp>
      <p:sp>
        <p:nvSpPr>
          <p:cNvPr id="1028" name="Rectangle 4"/>
          <p:cNvSpPr>
            <a:spLocks noChangeArrowheads="1"/>
          </p:cNvSpPr>
          <p:nvPr/>
        </p:nvSpPr>
        <p:spPr bwMode="auto">
          <a:xfrm>
            <a:off x="8631238" y="5986463"/>
            <a:ext cx="484187" cy="171450"/>
          </a:xfrm>
          <a:prstGeom prst="rect">
            <a:avLst/>
          </a:prstGeom>
          <a:noFill/>
          <a:ln w="57150" cmpd="thinThick">
            <a:noFill/>
            <a:miter lim="800000"/>
            <a:headEnd/>
            <a:tailEnd/>
          </a:ln>
          <a:effectLst/>
        </p:spPr>
        <p:txBody>
          <a:bodyPr wrap="none" lIns="90488" tIns="44450" rIns="90488" bIns="44450">
            <a:spAutoFit/>
          </a:bodyPr>
          <a:lstStyle/>
          <a:p>
            <a:pPr algn="r"/>
            <a:r>
              <a:rPr lang="en-US" sz="600" b="0"/>
              <a:t>237D-</a:t>
            </a:r>
            <a:fld id="{544F87FE-541C-4469-9FBA-DE05A89F8C35}" type="slidenum">
              <a:rPr lang="en-US" sz="600" b="0"/>
              <a:pPr algn="r"/>
              <a:t>‹#›</a:t>
            </a:fld>
            <a:endParaRPr lang="en-US" sz="600" b="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eaLnBrk="0" fontAlgn="base" hangingPunct="0">
        <a:lnSpc>
          <a:spcPct val="95000"/>
        </a:lnSpc>
        <a:spcBef>
          <a:spcPct val="0"/>
        </a:spcBef>
        <a:spcAft>
          <a:spcPct val="0"/>
        </a:spcAft>
        <a:defRPr sz="2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lnSpc>
          <a:spcPct val="95000"/>
        </a:lnSpc>
        <a:spcBef>
          <a:spcPct val="0"/>
        </a:spcBef>
        <a:spcAft>
          <a:spcPct val="0"/>
        </a:spcAft>
        <a:defRPr sz="2400" b="1">
          <a:solidFill>
            <a:schemeClr val="tx2"/>
          </a:solidFill>
          <a:effectLst>
            <a:outerShdw blurRad="38100" dist="38100" dir="2700000" algn="tl">
              <a:srgbClr val="000000"/>
            </a:outerShdw>
          </a:effectLst>
          <a:latin typeface="Arial" charset="0"/>
        </a:defRPr>
      </a:lvl2pPr>
      <a:lvl3pPr algn="ctr" rtl="0" eaLnBrk="0" fontAlgn="base" hangingPunct="0">
        <a:lnSpc>
          <a:spcPct val="95000"/>
        </a:lnSpc>
        <a:spcBef>
          <a:spcPct val="0"/>
        </a:spcBef>
        <a:spcAft>
          <a:spcPct val="0"/>
        </a:spcAft>
        <a:defRPr sz="2400" b="1">
          <a:solidFill>
            <a:schemeClr val="tx2"/>
          </a:solidFill>
          <a:effectLst>
            <a:outerShdw blurRad="38100" dist="38100" dir="2700000" algn="tl">
              <a:srgbClr val="000000"/>
            </a:outerShdw>
          </a:effectLst>
          <a:latin typeface="Arial" charset="0"/>
        </a:defRPr>
      </a:lvl3pPr>
      <a:lvl4pPr algn="ctr" rtl="0" eaLnBrk="0" fontAlgn="base" hangingPunct="0">
        <a:lnSpc>
          <a:spcPct val="95000"/>
        </a:lnSpc>
        <a:spcBef>
          <a:spcPct val="0"/>
        </a:spcBef>
        <a:spcAft>
          <a:spcPct val="0"/>
        </a:spcAft>
        <a:defRPr sz="2400" b="1">
          <a:solidFill>
            <a:schemeClr val="tx2"/>
          </a:solidFill>
          <a:effectLst>
            <a:outerShdw blurRad="38100" dist="38100" dir="2700000" algn="tl">
              <a:srgbClr val="000000"/>
            </a:outerShdw>
          </a:effectLst>
          <a:latin typeface="Arial" charset="0"/>
        </a:defRPr>
      </a:lvl4pPr>
      <a:lvl5pPr algn="ctr" rtl="0" eaLnBrk="0" fontAlgn="base" hangingPunct="0">
        <a:lnSpc>
          <a:spcPct val="95000"/>
        </a:lnSpc>
        <a:spcBef>
          <a:spcPct val="0"/>
        </a:spcBef>
        <a:spcAft>
          <a:spcPct val="0"/>
        </a:spcAft>
        <a:defRPr sz="2400" b="1">
          <a:solidFill>
            <a:schemeClr val="tx2"/>
          </a:solidFill>
          <a:effectLst>
            <a:outerShdw blurRad="38100" dist="38100" dir="2700000" algn="tl">
              <a:srgbClr val="000000"/>
            </a:outerShdw>
          </a:effectLst>
          <a:latin typeface="Arial" charset="0"/>
        </a:defRPr>
      </a:lvl5pPr>
      <a:lvl6pPr marL="457200" algn="ctr" rtl="0" eaLnBrk="0" fontAlgn="base" hangingPunct="0">
        <a:lnSpc>
          <a:spcPct val="95000"/>
        </a:lnSpc>
        <a:spcBef>
          <a:spcPct val="0"/>
        </a:spcBef>
        <a:spcAft>
          <a:spcPct val="0"/>
        </a:spcAft>
        <a:defRPr sz="2400" b="1">
          <a:solidFill>
            <a:schemeClr val="tx2"/>
          </a:solidFill>
          <a:effectLst>
            <a:outerShdw blurRad="38100" dist="38100" dir="2700000" algn="tl">
              <a:srgbClr val="000000"/>
            </a:outerShdw>
          </a:effectLst>
          <a:latin typeface="Arial" charset="0"/>
        </a:defRPr>
      </a:lvl6pPr>
      <a:lvl7pPr marL="914400" algn="ctr" rtl="0" eaLnBrk="0" fontAlgn="base" hangingPunct="0">
        <a:lnSpc>
          <a:spcPct val="95000"/>
        </a:lnSpc>
        <a:spcBef>
          <a:spcPct val="0"/>
        </a:spcBef>
        <a:spcAft>
          <a:spcPct val="0"/>
        </a:spcAft>
        <a:defRPr sz="2400" b="1">
          <a:solidFill>
            <a:schemeClr val="tx2"/>
          </a:solidFill>
          <a:effectLst>
            <a:outerShdw blurRad="38100" dist="38100" dir="2700000" algn="tl">
              <a:srgbClr val="000000"/>
            </a:outerShdw>
          </a:effectLst>
          <a:latin typeface="Arial" charset="0"/>
        </a:defRPr>
      </a:lvl7pPr>
      <a:lvl8pPr marL="1371600" algn="ctr" rtl="0" eaLnBrk="0" fontAlgn="base" hangingPunct="0">
        <a:lnSpc>
          <a:spcPct val="95000"/>
        </a:lnSpc>
        <a:spcBef>
          <a:spcPct val="0"/>
        </a:spcBef>
        <a:spcAft>
          <a:spcPct val="0"/>
        </a:spcAft>
        <a:defRPr sz="2400" b="1">
          <a:solidFill>
            <a:schemeClr val="tx2"/>
          </a:solidFill>
          <a:effectLst>
            <a:outerShdw blurRad="38100" dist="38100" dir="2700000" algn="tl">
              <a:srgbClr val="000000"/>
            </a:outerShdw>
          </a:effectLst>
          <a:latin typeface="Arial" charset="0"/>
        </a:defRPr>
      </a:lvl8pPr>
      <a:lvl9pPr marL="1828800" algn="ctr" rtl="0" eaLnBrk="0" fontAlgn="base" hangingPunct="0">
        <a:lnSpc>
          <a:spcPct val="95000"/>
        </a:lnSpc>
        <a:spcBef>
          <a:spcPct val="0"/>
        </a:spcBef>
        <a:spcAft>
          <a:spcPct val="0"/>
        </a:spcAft>
        <a:defRPr sz="2400" b="1">
          <a:solidFill>
            <a:schemeClr val="tx2"/>
          </a:solidFill>
          <a:effectLst>
            <a:outerShdw blurRad="38100" dist="38100" dir="2700000" algn="tl">
              <a:srgbClr val="000000"/>
            </a:outerShdw>
          </a:effectLst>
          <a:latin typeface="Arial" charset="0"/>
        </a:defRPr>
      </a:lvl9pPr>
    </p:titleStyle>
    <p:bodyStyle>
      <a:lvl1pPr marL="285750" indent="-285750" algn="l" rtl="0" eaLnBrk="0" fontAlgn="base" hangingPunct="0">
        <a:lnSpc>
          <a:spcPct val="95000"/>
        </a:lnSpc>
        <a:spcBef>
          <a:spcPct val="70000"/>
        </a:spcBef>
        <a:spcAft>
          <a:spcPct val="0"/>
        </a:spcAft>
        <a:buSzPct val="100000"/>
        <a:buChar char="•"/>
        <a:defRPr sz="2400" b="1">
          <a:solidFill>
            <a:schemeClr val="tx1"/>
          </a:solidFill>
          <a:latin typeface="+mn-lt"/>
          <a:ea typeface="+mn-ea"/>
          <a:cs typeface="+mn-cs"/>
        </a:defRPr>
      </a:lvl1pPr>
      <a:lvl2pPr marL="685800" indent="-228600" algn="l" rtl="0" eaLnBrk="0" fontAlgn="base" hangingPunct="0">
        <a:lnSpc>
          <a:spcPct val="95000"/>
        </a:lnSpc>
        <a:spcBef>
          <a:spcPct val="25000"/>
        </a:spcBef>
        <a:spcAft>
          <a:spcPct val="0"/>
        </a:spcAft>
        <a:buSzPct val="100000"/>
        <a:buChar char="–"/>
        <a:defRPr sz="2000" b="1">
          <a:solidFill>
            <a:schemeClr val="tx1"/>
          </a:solidFill>
          <a:latin typeface="+mn-lt"/>
        </a:defRPr>
      </a:lvl2pPr>
      <a:lvl3pPr marL="1143000" indent="-228600" algn="l" rtl="0" eaLnBrk="0" fontAlgn="base" hangingPunct="0">
        <a:lnSpc>
          <a:spcPct val="95000"/>
        </a:lnSpc>
        <a:spcBef>
          <a:spcPct val="25000"/>
        </a:spcBef>
        <a:spcAft>
          <a:spcPct val="0"/>
        </a:spcAft>
        <a:buSzPct val="100000"/>
        <a:buChar char="»"/>
        <a:defRPr b="1">
          <a:solidFill>
            <a:schemeClr val="tx1"/>
          </a:solidFill>
          <a:latin typeface="+mn-lt"/>
        </a:defRPr>
      </a:lvl3pPr>
      <a:lvl4pPr marL="1543050" indent="-171450" algn="l" rtl="0" eaLnBrk="0" fontAlgn="base" hangingPunct="0">
        <a:lnSpc>
          <a:spcPct val="95000"/>
        </a:lnSpc>
        <a:spcBef>
          <a:spcPct val="25000"/>
        </a:spcBef>
        <a:spcAft>
          <a:spcPct val="0"/>
        </a:spcAft>
        <a:buSzPct val="100000"/>
        <a:buChar char="•"/>
        <a:defRPr sz="1400" b="1">
          <a:solidFill>
            <a:schemeClr val="tx1"/>
          </a:solidFill>
          <a:latin typeface="+mn-lt"/>
        </a:defRPr>
      </a:lvl4pPr>
      <a:lvl5pPr marL="2000250" indent="-171450" algn="l" rtl="0" eaLnBrk="0" fontAlgn="base" hangingPunct="0">
        <a:lnSpc>
          <a:spcPct val="95000"/>
        </a:lnSpc>
        <a:spcBef>
          <a:spcPct val="25000"/>
        </a:spcBef>
        <a:spcAft>
          <a:spcPct val="0"/>
        </a:spcAft>
        <a:buSzPct val="100000"/>
        <a:buChar char="–"/>
        <a:defRPr sz="1400" b="1">
          <a:solidFill>
            <a:schemeClr val="tx1"/>
          </a:solidFill>
          <a:latin typeface="+mn-lt"/>
        </a:defRPr>
      </a:lvl5pPr>
      <a:lvl6pPr marL="2457450" indent="-171450" algn="l" rtl="0" eaLnBrk="0" fontAlgn="base" hangingPunct="0">
        <a:lnSpc>
          <a:spcPct val="95000"/>
        </a:lnSpc>
        <a:spcBef>
          <a:spcPct val="25000"/>
        </a:spcBef>
        <a:spcAft>
          <a:spcPct val="0"/>
        </a:spcAft>
        <a:buSzPct val="100000"/>
        <a:buChar char="–"/>
        <a:defRPr sz="1400" b="1">
          <a:solidFill>
            <a:schemeClr val="tx1"/>
          </a:solidFill>
          <a:latin typeface="+mn-lt"/>
        </a:defRPr>
      </a:lvl6pPr>
      <a:lvl7pPr marL="2914650" indent="-171450" algn="l" rtl="0" eaLnBrk="0" fontAlgn="base" hangingPunct="0">
        <a:lnSpc>
          <a:spcPct val="95000"/>
        </a:lnSpc>
        <a:spcBef>
          <a:spcPct val="25000"/>
        </a:spcBef>
        <a:spcAft>
          <a:spcPct val="0"/>
        </a:spcAft>
        <a:buSzPct val="100000"/>
        <a:buChar char="–"/>
        <a:defRPr sz="1400" b="1">
          <a:solidFill>
            <a:schemeClr val="tx1"/>
          </a:solidFill>
          <a:latin typeface="+mn-lt"/>
        </a:defRPr>
      </a:lvl7pPr>
      <a:lvl8pPr marL="3371850" indent="-171450" algn="l" rtl="0" eaLnBrk="0" fontAlgn="base" hangingPunct="0">
        <a:lnSpc>
          <a:spcPct val="95000"/>
        </a:lnSpc>
        <a:spcBef>
          <a:spcPct val="25000"/>
        </a:spcBef>
        <a:spcAft>
          <a:spcPct val="0"/>
        </a:spcAft>
        <a:buSzPct val="100000"/>
        <a:buChar char="–"/>
        <a:defRPr sz="1400" b="1">
          <a:solidFill>
            <a:schemeClr val="tx1"/>
          </a:solidFill>
          <a:latin typeface="+mn-lt"/>
        </a:defRPr>
      </a:lvl8pPr>
      <a:lvl9pPr marL="3829050" indent="-171450" algn="l" rtl="0" eaLnBrk="0" fontAlgn="base" hangingPunct="0">
        <a:lnSpc>
          <a:spcPct val="95000"/>
        </a:lnSpc>
        <a:spcBef>
          <a:spcPct val="25000"/>
        </a:spcBef>
        <a:spcAft>
          <a:spcPct val="0"/>
        </a:spcAft>
        <a:buSzPct val="100000"/>
        <a:buChar char="–"/>
        <a:defRPr sz="14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22300" y="2513013"/>
            <a:ext cx="7899400" cy="573087"/>
          </a:xfrm>
          <a:noFill/>
          <a:ln/>
        </p:spPr>
        <p:txBody>
          <a:bodyPr anchorCtr="0"/>
          <a:lstStyle/>
          <a:p>
            <a:r>
              <a:rPr lang="en-US" sz="3600"/>
              <a:t>HAZARDOUS WASTE ID</a:t>
            </a:r>
          </a:p>
        </p:txBody>
      </p:sp>
      <p:sp>
        <p:nvSpPr>
          <p:cNvPr id="4099" name="Rectangle 3"/>
          <p:cNvSpPr>
            <a:spLocks noChangeArrowheads="1"/>
          </p:cNvSpPr>
          <p:nvPr/>
        </p:nvSpPr>
        <p:spPr bwMode="auto">
          <a:xfrm>
            <a:off x="415925" y="395288"/>
            <a:ext cx="8312150" cy="5327650"/>
          </a:xfrm>
          <a:prstGeom prst="rect">
            <a:avLst/>
          </a:prstGeom>
          <a:noFill/>
          <a:ln w="57150" cmpd="thickThin">
            <a:solidFill>
              <a:srgbClr val="000000"/>
            </a:solidFill>
            <a:miter lim="800000"/>
            <a:headEnd/>
            <a:tailEnd/>
          </a:ln>
          <a:effectLst/>
        </p:spPr>
        <p:txBody>
          <a:bodyPr wrap="none" anchor="ctr"/>
          <a:lstStyle/>
          <a:p>
            <a:endParaRPr lang="en-US"/>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ln/>
        </p:spPr>
        <p:txBody>
          <a:bodyPr/>
          <a:lstStyle/>
          <a:p>
            <a:r>
              <a:rPr lang="en-US"/>
              <a:t>THE WORLD OF WASTE - RECYCLING EXCLUSIONS</a:t>
            </a:r>
          </a:p>
        </p:txBody>
      </p:sp>
      <p:sp>
        <p:nvSpPr>
          <p:cNvPr id="22531" name="Oval 3"/>
          <p:cNvSpPr>
            <a:spLocks noChangeArrowheads="1"/>
          </p:cNvSpPr>
          <p:nvPr/>
        </p:nvSpPr>
        <p:spPr bwMode="auto">
          <a:xfrm>
            <a:off x="2208213" y="1089025"/>
            <a:ext cx="4727575" cy="4727575"/>
          </a:xfrm>
          <a:prstGeom prst="ellipse">
            <a:avLst/>
          </a:prstGeom>
          <a:solidFill>
            <a:schemeClr val="bg2"/>
          </a:solidFill>
          <a:ln w="25400">
            <a:solidFill>
              <a:schemeClr val="tx1"/>
            </a:solidFill>
            <a:round/>
            <a:headEnd/>
            <a:tailEnd/>
          </a:ln>
          <a:effectLst/>
        </p:spPr>
        <p:txBody>
          <a:bodyPr wrap="none" anchor="ctr"/>
          <a:lstStyle/>
          <a:p>
            <a:endParaRPr lang="en-US"/>
          </a:p>
        </p:txBody>
      </p:sp>
      <p:sp>
        <p:nvSpPr>
          <p:cNvPr id="22532" name="Oval 4"/>
          <p:cNvSpPr>
            <a:spLocks noChangeArrowheads="1"/>
          </p:cNvSpPr>
          <p:nvPr/>
        </p:nvSpPr>
        <p:spPr bwMode="auto">
          <a:xfrm>
            <a:off x="2767013" y="1647825"/>
            <a:ext cx="3609975" cy="3609975"/>
          </a:xfrm>
          <a:prstGeom prst="ellipse">
            <a:avLst/>
          </a:prstGeom>
          <a:solidFill>
            <a:srgbClr val="A4AA00"/>
          </a:solidFill>
          <a:ln w="25400">
            <a:solidFill>
              <a:schemeClr val="tx1"/>
            </a:solidFill>
            <a:round/>
            <a:headEnd/>
            <a:tailEnd/>
          </a:ln>
          <a:effectLst/>
        </p:spPr>
        <p:txBody>
          <a:bodyPr wrap="none" anchor="ctr"/>
          <a:lstStyle/>
          <a:p>
            <a:endParaRPr lang="en-US"/>
          </a:p>
        </p:txBody>
      </p:sp>
      <p:sp>
        <p:nvSpPr>
          <p:cNvPr id="22533" name="Oval 5"/>
          <p:cNvSpPr>
            <a:spLocks noChangeArrowheads="1"/>
          </p:cNvSpPr>
          <p:nvPr/>
        </p:nvSpPr>
        <p:spPr bwMode="auto">
          <a:xfrm>
            <a:off x="3362325" y="2243138"/>
            <a:ext cx="2419350" cy="2419350"/>
          </a:xfrm>
          <a:prstGeom prst="ellipse">
            <a:avLst/>
          </a:prstGeom>
          <a:solidFill>
            <a:srgbClr val="00838F"/>
          </a:solidFill>
          <a:ln w="25400">
            <a:solidFill>
              <a:schemeClr val="tx1"/>
            </a:solidFill>
            <a:round/>
            <a:headEnd/>
            <a:tailEnd/>
          </a:ln>
          <a:effectLst/>
        </p:spPr>
        <p:txBody>
          <a:bodyPr wrap="none" anchor="ctr"/>
          <a:lstStyle/>
          <a:p>
            <a:endParaRPr lang="en-US"/>
          </a:p>
        </p:txBody>
      </p:sp>
      <p:sp>
        <p:nvSpPr>
          <p:cNvPr id="22534" name="Oval 6"/>
          <p:cNvSpPr>
            <a:spLocks noChangeArrowheads="1"/>
          </p:cNvSpPr>
          <p:nvPr/>
        </p:nvSpPr>
        <p:spPr bwMode="auto">
          <a:xfrm>
            <a:off x="3984625" y="2865438"/>
            <a:ext cx="1174750" cy="1174750"/>
          </a:xfrm>
          <a:prstGeom prst="ellipse">
            <a:avLst/>
          </a:prstGeom>
          <a:solidFill>
            <a:srgbClr val="F2500D"/>
          </a:solidFill>
          <a:ln w="25400">
            <a:solidFill>
              <a:schemeClr val="tx1"/>
            </a:solidFill>
            <a:round/>
            <a:headEnd/>
            <a:tailEnd/>
          </a:ln>
          <a:effectLst/>
        </p:spPr>
        <p:txBody>
          <a:bodyPr wrap="none" anchor="ctr"/>
          <a:lstStyle/>
          <a:p>
            <a:endParaRPr lang="en-US"/>
          </a:p>
        </p:txBody>
      </p:sp>
      <p:sp>
        <p:nvSpPr>
          <p:cNvPr id="22535" name="Rectangle 7"/>
          <p:cNvSpPr>
            <a:spLocks noChangeArrowheads="1"/>
          </p:cNvSpPr>
          <p:nvPr/>
        </p:nvSpPr>
        <p:spPr bwMode="auto">
          <a:xfrm>
            <a:off x="3719513" y="1289050"/>
            <a:ext cx="1704975" cy="309563"/>
          </a:xfrm>
          <a:prstGeom prst="rect">
            <a:avLst/>
          </a:prstGeom>
          <a:noFill/>
          <a:ln w="57150" cmpd="thinThick">
            <a:noFill/>
            <a:miter lim="800000"/>
            <a:headEnd/>
            <a:tailEnd/>
          </a:ln>
          <a:effectLst/>
        </p:spPr>
        <p:txBody>
          <a:bodyPr wrap="none" lIns="90488" tIns="44450" rIns="90488" bIns="44450">
            <a:spAutoFit/>
          </a:bodyPr>
          <a:lstStyle/>
          <a:p>
            <a:pPr algn="ctr"/>
            <a:r>
              <a:rPr lang="en-US" sz="1600">
                <a:solidFill>
                  <a:srgbClr val="000000"/>
                </a:solidFill>
              </a:rPr>
              <a:t>Everything Else</a:t>
            </a:r>
          </a:p>
        </p:txBody>
      </p:sp>
      <p:sp>
        <p:nvSpPr>
          <p:cNvPr id="22536" name="Rectangle 8"/>
          <p:cNvSpPr>
            <a:spLocks noChangeArrowheads="1"/>
          </p:cNvSpPr>
          <p:nvPr/>
        </p:nvSpPr>
        <p:spPr bwMode="auto">
          <a:xfrm>
            <a:off x="3903663" y="1860550"/>
            <a:ext cx="1333500" cy="309563"/>
          </a:xfrm>
          <a:prstGeom prst="rect">
            <a:avLst/>
          </a:prstGeom>
          <a:noFill/>
          <a:ln w="57150" cmpd="thinThick">
            <a:noFill/>
            <a:miter lim="800000"/>
            <a:headEnd/>
            <a:tailEnd/>
          </a:ln>
          <a:effectLst/>
        </p:spPr>
        <p:txBody>
          <a:bodyPr wrap="none" lIns="90488" tIns="44450" rIns="90488" bIns="44450">
            <a:spAutoFit/>
          </a:bodyPr>
          <a:lstStyle/>
          <a:p>
            <a:pPr algn="ctr"/>
            <a:r>
              <a:rPr lang="en-US" sz="1600">
                <a:solidFill>
                  <a:srgbClr val="000000"/>
                </a:solidFill>
              </a:rPr>
              <a:t>Solid Waste</a:t>
            </a:r>
          </a:p>
        </p:txBody>
      </p:sp>
      <p:sp>
        <p:nvSpPr>
          <p:cNvPr id="22537" name="Rectangle 9"/>
          <p:cNvSpPr>
            <a:spLocks noChangeArrowheads="1"/>
          </p:cNvSpPr>
          <p:nvPr/>
        </p:nvSpPr>
        <p:spPr bwMode="auto">
          <a:xfrm>
            <a:off x="3652838" y="2586038"/>
            <a:ext cx="1873250" cy="309562"/>
          </a:xfrm>
          <a:prstGeom prst="rect">
            <a:avLst/>
          </a:prstGeom>
          <a:noFill/>
          <a:ln w="57150" cmpd="thinThick">
            <a:noFill/>
            <a:miter lim="800000"/>
            <a:headEnd/>
            <a:tailEnd/>
          </a:ln>
          <a:effectLst/>
        </p:spPr>
        <p:txBody>
          <a:bodyPr wrap="none" lIns="90488" tIns="44450" rIns="90488" bIns="44450">
            <a:spAutoFit/>
          </a:bodyPr>
          <a:lstStyle/>
          <a:p>
            <a:pPr algn="ctr"/>
            <a:r>
              <a:rPr lang="en-US" sz="1600">
                <a:solidFill>
                  <a:srgbClr val="000000"/>
                </a:solidFill>
              </a:rPr>
              <a:t>Hazardous Waste</a:t>
            </a:r>
          </a:p>
        </p:txBody>
      </p:sp>
      <p:sp>
        <p:nvSpPr>
          <p:cNvPr id="22538" name="Rectangle 10"/>
          <p:cNvSpPr>
            <a:spLocks noChangeArrowheads="1"/>
          </p:cNvSpPr>
          <p:nvPr/>
        </p:nvSpPr>
        <p:spPr bwMode="auto">
          <a:xfrm>
            <a:off x="4271963" y="3314700"/>
            <a:ext cx="596900" cy="309563"/>
          </a:xfrm>
          <a:prstGeom prst="rect">
            <a:avLst/>
          </a:prstGeom>
          <a:noFill/>
          <a:ln w="57150" cmpd="thinThick">
            <a:noFill/>
            <a:miter lim="800000"/>
            <a:headEnd/>
            <a:tailEnd/>
          </a:ln>
          <a:effectLst/>
        </p:spPr>
        <p:txBody>
          <a:bodyPr wrap="none" lIns="90488" tIns="44450" rIns="90488" bIns="44450">
            <a:spAutoFit/>
          </a:bodyPr>
          <a:lstStyle/>
          <a:p>
            <a:pPr algn="ctr"/>
            <a:r>
              <a:rPr lang="en-US" sz="1600">
                <a:solidFill>
                  <a:srgbClr val="000000"/>
                </a:solidFill>
              </a:rPr>
              <a:t>LDR</a:t>
            </a:r>
          </a:p>
        </p:txBody>
      </p:sp>
      <p:sp>
        <p:nvSpPr>
          <p:cNvPr id="22539" name="Rectangle 11"/>
          <p:cNvSpPr>
            <a:spLocks noChangeArrowheads="1"/>
          </p:cNvSpPr>
          <p:nvPr/>
        </p:nvSpPr>
        <p:spPr bwMode="auto">
          <a:xfrm>
            <a:off x="6627813" y="1393825"/>
            <a:ext cx="2420937" cy="1787525"/>
          </a:xfrm>
          <a:prstGeom prst="rect">
            <a:avLst/>
          </a:prstGeom>
          <a:noFill/>
          <a:ln w="57150" cmpd="thinThick">
            <a:noFill/>
            <a:miter lim="800000"/>
            <a:headEnd/>
            <a:tailEnd/>
          </a:ln>
          <a:effectLst/>
        </p:spPr>
        <p:txBody>
          <a:bodyPr lIns="90488" tIns="44450" rIns="90488" bIns="44450">
            <a:spAutoFit/>
          </a:bodyPr>
          <a:lstStyle/>
          <a:p>
            <a:pPr algn="ctr">
              <a:lnSpc>
                <a:spcPct val="95000"/>
              </a:lnSpc>
              <a:spcBef>
                <a:spcPct val="15000"/>
              </a:spcBef>
            </a:pPr>
            <a:r>
              <a:rPr lang="en-US">
                <a:solidFill>
                  <a:srgbClr val="000000"/>
                </a:solidFill>
              </a:rPr>
              <a:t>Product Ingredients</a:t>
            </a:r>
          </a:p>
          <a:p>
            <a:pPr algn="ctr">
              <a:lnSpc>
                <a:spcPct val="95000"/>
              </a:lnSpc>
              <a:spcBef>
                <a:spcPct val="15000"/>
              </a:spcBef>
            </a:pPr>
            <a:r>
              <a:rPr lang="en-US">
                <a:solidFill>
                  <a:srgbClr val="000000"/>
                </a:solidFill>
              </a:rPr>
              <a:t>Product Substitute</a:t>
            </a:r>
          </a:p>
          <a:p>
            <a:pPr algn="ctr">
              <a:lnSpc>
                <a:spcPct val="95000"/>
              </a:lnSpc>
              <a:spcBef>
                <a:spcPct val="15000"/>
              </a:spcBef>
            </a:pPr>
            <a:r>
              <a:rPr lang="en-US">
                <a:solidFill>
                  <a:srgbClr val="000000"/>
                </a:solidFill>
              </a:rPr>
              <a:t>Return to Process</a:t>
            </a:r>
          </a:p>
          <a:p>
            <a:pPr algn="ctr">
              <a:lnSpc>
                <a:spcPct val="95000"/>
              </a:lnSpc>
              <a:spcBef>
                <a:spcPct val="40000"/>
              </a:spcBef>
              <a:spcAft>
                <a:spcPct val="40000"/>
              </a:spcAft>
            </a:pPr>
            <a:r>
              <a:rPr lang="en-US" sz="1400">
                <a:solidFill>
                  <a:srgbClr val="000000"/>
                </a:solidFill>
              </a:rPr>
              <a:t>and others</a:t>
            </a:r>
            <a:br>
              <a:rPr lang="en-US" sz="1400">
                <a:solidFill>
                  <a:srgbClr val="000000"/>
                </a:solidFill>
              </a:rPr>
            </a:br>
            <a:r>
              <a:rPr lang="en-US" sz="1400">
                <a:solidFill>
                  <a:srgbClr val="000000"/>
                </a:solidFill>
              </a:rPr>
              <a:t>as described in</a:t>
            </a:r>
            <a:endParaRPr lang="en-US">
              <a:solidFill>
                <a:srgbClr val="000000"/>
              </a:solidFill>
            </a:endParaRPr>
          </a:p>
          <a:p>
            <a:pPr algn="ctr">
              <a:lnSpc>
                <a:spcPct val="95000"/>
              </a:lnSpc>
            </a:pPr>
            <a:r>
              <a:rPr lang="en-US">
                <a:solidFill>
                  <a:srgbClr val="000000"/>
                </a:solidFill>
              </a:rPr>
              <a:t>261.2 (e)</a:t>
            </a:r>
          </a:p>
        </p:txBody>
      </p:sp>
      <p:sp>
        <p:nvSpPr>
          <p:cNvPr id="22540" name="Line 12"/>
          <p:cNvSpPr>
            <a:spLocks noChangeShapeType="1"/>
          </p:cNvSpPr>
          <p:nvPr/>
        </p:nvSpPr>
        <p:spPr bwMode="auto">
          <a:xfrm flipH="1">
            <a:off x="6254750" y="1974850"/>
            <a:ext cx="476250" cy="433388"/>
          </a:xfrm>
          <a:prstGeom prst="line">
            <a:avLst/>
          </a:prstGeom>
          <a:noFill/>
          <a:ln w="25400">
            <a:solidFill>
              <a:srgbClr val="000000"/>
            </a:solidFill>
            <a:round/>
            <a:headEnd/>
            <a:tailEnd type="triangle" w="med" len="med"/>
          </a:ln>
          <a:effectLst/>
        </p:spPr>
        <p:txBody>
          <a:bodyPr/>
          <a:lstStyle/>
          <a:p>
            <a:endParaRPr lang="en-US"/>
          </a:p>
        </p:txBody>
      </p:sp>
      <p:sp>
        <p:nvSpPr>
          <p:cNvPr id="22541" name="Line 13"/>
          <p:cNvSpPr>
            <a:spLocks noChangeShapeType="1"/>
          </p:cNvSpPr>
          <p:nvPr/>
        </p:nvSpPr>
        <p:spPr bwMode="auto">
          <a:xfrm>
            <a:off x="5937250" y="3373438"/>
            <a:ext cx="876300" cy="0"/>
          </a:xfrm>
          <a:prstGeom prst="line">
            <a:avLst/>
          </a:prstGeom>
          <a:noFill/>
          <a:ln w="25400">
            <a:solidFill>
              <a:srgbClr val="531800"/>
            </a:solidFill>
            <a:round/>
            <a:headEnd/>
            <a:tailEnd type="triangle" w="med" len="med"/>
          </a:ln>
          <a:effectLst/>
        </p:spPr>
        <p:txBody>
          <a:bodyPr/>
          <a:lstStyle/>
          <a:p>
            <a:endParaRPr lang="en-US"/>
          </a:p>
        </p:txBody>
      </p:sp>
      <p:sp>
        <p:nvSpPr>
          <p:cNvPr id="22542" name="Rectangle 14"/>
          <p:cNvSpPr>
            <a:spLocks noChangeArrowheads="1"/>
          </p:cNvSpPr>
          <p:nvPr/>
        </p:nvSpPr>
        <p:spPr bwMode="auto">
          <a:xfrm>
            <a:off x="5827713" y="3054350"/>
            <a:ext cx="1019175" cy="295275"/>
          </a:xfrm>
          <a:prstGeom prst="rect">
            <a:avLst/>
          </a:prstGeom>
          <a:noFill/>
          <a:ln w="57150" cmpd="thinThick">
            <a:noFill/>
            <a:miter lim="800000"/>
            <a:headEnd/>
            <a:tailEnd/>
          </a:ln>
          <a:effectLst/>
        </p:spPr>
        <p:txBody>
          <a:bodyPr wrap="none" lIns="90488" tIns="44450" rIns="90488" bIns="44450">
            <a:spAutoFit/>
          </a:bodyPr>
          <a:lstStyle/>
          <a:p>
            <a:pPr algn="ctr"/>
            <a:r>
              <a:rPr lang="en-US" sz="1500">
                <a:solidFill>
                  <a:srgbClr val="000000"/>
                </a:solidFill>
              </a:rPr>
              <a:t>Recycled</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noFill/>
          <a:ln/>
        </p:spPr>
        <p:txBody>
          <a:bodyPr/>
          <a:lstStyle/>
          <a:p>
            <a:r>
              <a:rPr lang="en-US"/>
              <a:t>SOLID WASTE IDENTIFICATION</a:t>
            </a:r>
          </a:p>
        </p:txBody>
      </p:sp>
      <p:sp>
        <p:nvSpPr>
          <p:cNvPr id="24579" name="Rectangle 3"/>
          <p:cNvSpPr>
            <a:spLocks noGrp="1" noChangeArrowheads="1"/>
          </p:cNvSpPr>
          <p:nvPr>
            <p:ph type="body" idx="1"/>
          </p:nvPr>
        </p:nvSpPr>
        <p:spPr bwMode="auto">
          <a:xfrm>
            <a:off x="685800" y="1198563"/>
            <a:ext cx="7772400" cy="4451350"/>
          </a:xfrm>
          <a:noFill/>
          <a:ln w="57150" cmpd="thinThick">
            <a:miter lim="800000"/>
            <a:headEnd/>
            <a:tailEnd/>
          </a:ln>
        </p:spPr>
        <p:txBody>
          <a:bodyPr vert="horz" wrap="square" lIns="90488" tIns="44450" rIns="90488" bIns="44450" numCol="1" anchor="ctr" anchorCtr="1" compatLnSpc="1">
            <a:prstTxWarp prst="textNoShape">
              <a:avLst/>
            </a:prstTxWarp>
          </a:bodyPr>
          <a:lstStyle/>
          <a:p>
            <a:pPr>
              <a:buFontTx/>
              <a:buNone/>
            </a:pPr>
            <a:r>
              <a:rPr lang="en-US"/>
              <a:t>Materials that are solid wastes even if recycled:</a:t>
            </a:r>
          </a:p>
          <a:p>
            <a:r>
              <a:rPr lang="en-US"/>
              <a:t>Materials used in a manner constituting disposal</a:t>
            </a:r>
          </a:p>
          <a:p>
            <a:r>
              <a:rPr lang="en-US"/>
              <a:t>Materials burned for energy recovery</a:t>
            </a:r>
          </a:p>
          <a:p>
            <a:r>
              <a:rPr lang="en-US"/>
              <a:t>Reclaimed materials</a:t>
            </a:r>
          </a:p>
          <a:p>
            <a:r>
              <a:rPr lang="en-US"/>
              <a:t>Materials accumulated speculatively</a:t>
            </a:r>
          </a:p>
          <a:p>
            <a:r>
              <a:rPr lang="en-US"/>
              <a:t>Inherently waste-like materials.</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a:xfrm>
            <a:off x="685800" y="2019300"/>
            <a:ext cx="7772400" cy="1066800"/>
          </a:xfrm>
          <a:ln/>
        </p:spPr>
        <p:txBody>
          <a:bodyPr/>
          <a:lstStyle/>
          <a:p>
            <a:endParaRPr lang="en-US"/>
          </a:p>
        </p:txBody>
      </p:sp>
      <p:sp>
        <p:nvSpPr>
          <p:cNvPr id="26627" name="Rectangle 3"/>
          <p:cNvSpPr>
            <a:spLocks noChangeArrowheads="1"/>
          </p:cNvSpPr>
          <p:nvPr/>
        </p:nvSpPr>
        <p:spPr bwMode="auto">
          <a:xfrm>
            <a:off x="2159000" y="2320925"/>
            <a:ext cx="4826000" cy="1216025"/>
          </a:xfrm>
          <a:prstGeom prst="rect">
            <a:avLst/>
          </a:prstGeom>
          <a:noFill/>
          <a:ln w="12700" cmpd="thinThick">
            <a:noFill/>
            <a:miter lim="800000"/>
            <a:headEnd/>
            <a:tailEnd/>
          </a:ln>
          <a:effectLst/>
        </p:spPr>
        <p:txBody>
          <a:bodyPr wrap="none" lIns="63500" tIns="25400" rIns="63500" bIns="25400">
            <a:spAutoFit/>
          </a:bodyPr>
          <a:lstStyle/>
          <a:p>
            <a:pPr algn="ctr">
              <a:lnSpc>
                <a:spcPct val="106000"/>
              </a:lnSpc>
            </a:pPr>
            <a:r>
              <a:rPr lang="en-US" sz="3600">
                <a:solidFill>
                  <a:schemeClr val="tx2"/>
                </a:solidFill>
                <a:effectLst>
                  <a:outerShdw blurRad="38100" dist="38100" dir="2700000" algn="tl">
                    <a:srgbClr val="000000"/>
                  </a:outerShdw>
                </a:effectLst>
              </a:rPr>
              <a:t>HAZARDOUS WASTE</a:t>
            </a:r>
          </a:p>
          <a:p>
            <a:pPr algn="ctr">
              <a:lnSpc>
                <a:spcPct val="106000"/>
              </a:lnSpc>
            </a:pPr>
            <a:r>
              <a:rPr lang="en-US" sz="3600">
                <a:solidFill>
                  <a:schemeClr val="tx2"/>
                </a:solidFill>
                <a:effectLst>
                  <a:outerShdw blurRad="38100" dist="38100" dir="2700000" algn="tl">
                    <a:srgbClr val="000000"/>
                  </a:outerShdw>
                </a:effectLst>
              </a:rPr>
              <a:t>IDENTIFICATION</a:t>
            </a:r>
          </a:p>
        </p:txBody>
      </p:sp>
      <p:sp>
        <p:nvSpPr>
          <p:cNvPr id="26628" name="Rectangle 4"/>
          <p:cNvSpPr>
            <a:spLocks noChangeArrowheads="1"/>
          </p:cNvSpPr>
          <p:nvPr/>
        </p:nvSpPr>
        <p:spPr bwMode="auto">
          <a:xfrm>
            <a:off x="415925" y="395288"/>
            <a:ext cx="8312150" cy="5327650"/>
          </a:xfrm>
          <a:prstGeom prst="rect">
            <a:avLst/>
          </a:prstGeom>
          <a:noFill/>
          <a:ln w="57150" cmpd="thickThin">
            <a:solidFill>
              <a:srgbClr val="000000"/>
            </a:solidFill>
            <a:miter lim="800000"/>
            <a:headEnd/>
            <a:tailEnd/>
          </a:ln>
          <a:effectLst/>
        </p:spPr>
        <p:txBody>
          <a:bodyPr wrap="none" anchor="ctr"/>
          <a:lstStyle/>
          <a:p>
            <a:endParaRPr lang="en-US"/>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noFill/>
          <a:ln/>
        </p:spPr>
        <p:txBody>
          <a:bodyPr/>
          <a:lstStyle/>
          <a:p>
            <a:r>
              <a:rPr lang="en-US"/>
              <a:t>THE WORLD OF WASTE - HAZARDOUS WASTE</a:t>
            </a:r>
          </a:p>
        </p:txBody>
      </p:sp>
      <p:sp>
        <p:nvSpPr>
          <p:cNvPr id="28675" name="Oval 3"/>
          <p:cNvSpPr>
            <a:spLocks noChangeArrowheads="1"/>
          </p:cNvSpPr>
          <p:nvPr/>
        </p:nvSpPr>
        <p:spPr bwMode="auto">
          <a:xfrm>
            <a:off x="2208213" y="1089025"/>
            <a:ext cx="4727575" cy="4727575"/>
          </a:xfrm>
          <a:prstGeom prst="ellipse">
            <a:avLst/>
          </a:prstGeom>
          <a:solidFill>
            <a:schemeClr val="bg2"/>
          </a:solidFill>
          <a:ln w="25400">
            <a:solidFill>
              <a:schemeClr val="tx1"/>
            </a:solidFill>
            <a:round/>
            <a:headEnd/>
            <a:tailEnd/>
          </a:ln>
          <a:effectLst/>
        </p:spPr>
        <p:txBody>
          <a:bodyPr wrap="none" anchor="ctr"/>
          <a:lstStyle/>
          <a:p>
            <a:endParaRPr lang="en-US"/>
          </a:p>
        </p:txBody>
      </p:sp>
      <p:sp>
        <p:nvSpPr>
          <p:cNvPr id="28676" name="Oval 4"/>
          <p:cNvSpPr>
            <a:spLocks noChangeArrowheads="1"/>
          </p:cNvSpPr>
          <p:nvPr/>
        </p:nvSpPr>
        <p:spPr bwMode="auto">
          <a:xfrm>
            <a:off x="2767013" y="1647825"/>
            <a:ext cx="3609975" cy="3609975"/>
          </a:xfrm>
          <a:prstGeom prst="ellipse">
            <a:avLst/>
          </a:prstGeom>
          <a:solidFill>
            <a:srgbClr val="A4AA00"/>
          </a:solidFill>
          <a:ln w="25400">
            <a:solidFill>
              <a:schemeClr val="tx1"/>
            </a:solidFill>
            <a:round/>
            <a:headEnd/>
            <a:tailEnd/>
          </a:ln>
          <a:effectLst/>
        </p:spPr>
        <p:txBody>
          <a:bodyPr wrap="none" anchor="ctr"/>
          <a:lstStyle/>
          <a:p>
            <a:endParaRPr lang="en-US"/>
          </a:p>
        </p:txBody>
      </p:sp>
      <p:sp>
        <p:nvSpPr>
          <p:cNvPr id="28677" name="Oval 5"/>
          <p:cNvSpPr>
            <a:spLocks noChangeArrowheads="1"/>
          </p:cNvSpPr>
          <p:nvPr/>
        </p:nvSpPr>
        <p:spPr bwMode="auto">
          <a:xfrm>
            <a:off x="3362325" y="2243138"/>
            <a:ext cx="2419350" cy="2419350"/>
          </a:xfrm>
          <a:prstGeom prst="ellipse">
            <a:avLst/>
          </a:prstGeom>
          <a:solidFill>
            <a:srgbClr val="00838F"/>
          </a:solidFill>
          <a:ln w="25400">
            <a:solidFill>
              <a:schemeClr val="tx1"/>
            </a:solidFill>
            <a:round/>
            <a:headEnd/>
            <a:tailEnd/>
          </a:ln>
          <a:effectLst/>
        </p:spPr>
        <p:txBody>
          <a:bodyPr wrap="none" anchor="ctr"/>
          <a:lstStyle/>
          <a:p>
            <a:endParaRPr lang="en-US"/>
          </a:p>
        </p:txBody>
      </p:sp>
      <p:sp>
        <p:nvSpPr>
          <p:cNvPr id="28678" name="Oval 6"/>
          <p:cNvSpPr>
            <a:spLocks noChangeArrowheads="1"/>
          </p:cNvSpPr>
          <p:nvPr/>
        </p:nvSpPr>
        <p:spPr bwMode="auto">
          <a:xfrm>
            <a:off x="3984625" y="2865438"/>
            <a:ext cx="1174750" cy="1174750"/>
          </a:xfrm>
          <a:prstGeom prst="ellipse">
            <a:avLst/>
          </a:prstGeom>
          <a:solidFill>
            <a:srgbClr val="F2500D"/>
          </a:solidFill>
          <a:ln w="25400">
            <a:solidFill>
              <a:schemeClr val="tx1"/>
            </a:solidFill>
            <a:round/>
            <a:headEnd/>
            <a:tailEnd/>
          </a:ln>
          <a:effectLst/>
        </p:spPr>
        <p:txBody>
          <a:bodyPr wrap="none" anchor="ctr"/>
          <a:lstStyle/>
          <a:p>
            <a:endParaRPr lang="en-US"/>
          </a:p>
        </p:txBody>
      </p:sp>
      <p:sp>
        <p:nvSpPr>
          <p:cNvPr id="28679" name="Rectangle 7"/>
          <p:cNvSpPr>
            <a:spLocks noChangeArrowheads="1"/>
          </p:cNvSpPr>
          <p:nvPr/>
        </p:nvSpPr>
        <p:spPr bwMode="auto">
          <a:xfrm>
            <a:off x="3719513" y="1289050"/>
            <a:ext cx="1704975" cy="309563"/>
          </a:xfrm>
          <a:prstGeom prst="rect">
            <a:avLst/>
          </a:prstGeom>
          <a:noFill/>
          <a:ln w="57150" cmpd="thinThick">
            <a:noFill/>
            <a:miter lim="800000"/>
            <a:headEnd/>
            <a:tailEnd/>
          </a:ln>
          <a:effectLst/>
        </p:spPr>
        <p:txBody>
          <a:bodyPr wrap="none" lIns="90488" tIns="44450" rIns="90488" bIns="44450">
            <a:spAutoFit/>
          </a:bodyPr>
          <a:lstStyle/>
          <a:p>
            <a:pPr algn="ctr"/>
            <a:r>
              <a:rPr lang="en-US" sz="1600">
                <a:solidFill>
                  <a:srgbClr val="000000"/>
                </a:solidFill>
              </a:rPr>
              <a:t>Everything Else</a:t>
            </a:r>
          </a:p>
        </p:txBody>
      </p:sp>
      <p:sp>
        <p:nvSpPr>
          <p:cNvPr id="28680" name="Rectangle 8"/>
          <p:cNvSpPr>
            <a:spLocks noChangeArrowheads="1"/>
          </p:cNvSpPr>
          <p:nvPr/>
        </p:nvSpPr>
        <p:spPr bwMode="auto">
          <a:xfrm>
            <a:off x="3903663" y="1860550"/>
            <a:ext cx="1333500" cy="309563"/>
          </a:xfrm>
          <a:prstGeom prst="rect">
            <a:avLst/>
          </a:prstGeom>
          <a:noFill/>
          <a:ln w="57150" cmpd="thinThick">
            <a:noFill/>
            <a:miter lim="800000"/>
            <a:headEnd/>
            <a:tailEnd/>
          </a:ln>
          <a:effectLst/>
        </p:spPr>
        <p:txBody>
          <a:bodyPr wrap="none" lIns="90488" tIns="44450" rIns="90488" bIns="44450">
            <a:spAutoFit/>
          </a:bodyPr>
          <a:lstStyle/>
          <a:p>
            <a:pPr algn="ctr"/>
            <a:r>
              <a:rPr lang="en-US" sz="1600">
                <a:solidFill>
                  <a:srgbClr val="000000"/>
                </a:solidFill>
              </a:rPr>
              <a:t>Solid Waste</a:t>
            </a:r>
          </a:p>
        </p:txBody>
      </p:sp>
      <p:sp>
        <p:nvSpPr>
          <p:cNvPr id="28681" name="Rectangle 9"/>
          <p:cNvSpPr>
            <a:spLocks noChangeArrowheads="1"/>
          </p:cNvSpPr>
          <p:nvPr/>
        </p:nvSpPr>
        <p:spPr bwMode="auto">
          <a:xfrm>
            <a:off x="3652838" y="2586038"/>
            <a:ext cx="1873250" cy="309562"/>
          </a:xfrm>
          <a:prstGeom prst="rect">
            <a:avLst/>
          </a:prstGeom>
          <a:noFill/>
          <a:ln w="57150" cmpd="thinThick">
            <a:noFill/>
            <a:miter lim="800000"/>
            <a:headEnd/>
            <a:tailEnd/>
          </a:ln>
          <a:effectLst/>
        </p:spPr>
        <p:txBody>
          <a:bodyPr wrap="none" lIns="90488" tIns="44450" rIns="90488" bIns="44450">
            <a:spAutoFit/>
          </a:bodyPr>
          <a:lstStyle/>
          <a:p>
            <a:pPr algn="ctr"/>
            <a:r>
              <a:rPr lang="en-US" sz="1600">
                <a:solidFill>
                  <a:srgbClr val="000000"/>
                </a:solidFill>
              </a:rPr>
              <a:t>Hazardous Waste</a:t>
            </a:r>
          </a:p>
        </p:txBody>
      </p:sp>
      <p:sp>
        <p:nvSpPr>
          <p:cNvPr id="28682" name="Rectangle 10"/>
          <p:cNvSpPr>
            <a:spLocks noChangeArrowheads="1"/>
          </p:cNvSpPr>
          <p:nvPr/>
        </p:nvSpPr>
        <p:spPr bwMode="auto">
          <a:xfrm>
            <a:off x="4271963" y="3314700"/>
            <a:ext cx="596900" cy="309563"/>
          </a:xfrm>
          <a:prstGeom prst="rect">
            <a:avLst/>
          </a:prstGeom>
          <a:noFill/>
          <a:ln w="57150" cmpd="thinThick">
            <a:noFill/>
            <a:miter lim="800000"/>
            <a:headEnd/>
            <a:tailEnd/>
          </a:ln>
          <a:effectLst/>
        </p:spPr>
        <p:txBody>
          <a:bodyPr wrap="none" lIns="90488" tIns="44450" rIns="90488" bIns="44450">
            <a:spAutoFit/>
          </a:bodyPr>
          <a:lstStyle/>
          <a:p>
            <a:pPr algn="ctr"/>
            <a:r>
              <a:rPr lang="en-US" sz="1600">
                <a:solidFill>
                  <a:srgbClr val="000000"/>
                </a:solidFill>
              </a:rPr>
              <a:t>LDR</a:t>
            </a:r>
          </a:p>
        </p:txBody>
      </p:sp>
      <p:sp>
        <p:nvSpPr>
          <p:cNvPr id="28683" name="Line 11"/>
          <p:cNvSpPr>
            <a:spLocks noChangeShapeType="1"/>
          </p:cNvSpPr>
          <p:nvPr/>
        </p:nvSpPr>
        <p:spPr bwMode="auto">
          <a:xfrm flipH="1">
            <a:off x="5365750" y="2419350"/>
            <a:ext cx="1544638" cy="741363"/>
          </a:xfrm>
          <a:prstGeom prst="line">
            <a:avLst/>
          </a:prstGeom>
          <a:noFill/>
          <a:ln w="25400">
            <a:solidFill>
              <a:srgbClr val="000000"/>
            </a:solidFill>
            <a:round/>
            <a:headEnd/>
            <a:tailEnd type="triangle" w="med" len="med"/>
          </a:ln>
          <a:effectLst/>
        </p:spPr>
        <p:txBody>
          <a:bodyPr/>
          <a:lstStyle/>
          <a:p>
            <a:endParaRPr lang="en-US"/>
          </a:p>
        </p:txBody>
      </p:sp>
      <p:sp>
        <p:nvSpPr>
          <p:cNvPr id="28684" name="Rectangle 12"/>
          <p:cNvSpPr>
            <a:spLocks noChangeArrowheads="1"/>
          </p:cNvSpPr>
          <p:nvPr/>
        </p:nvSpPr>
        <p:spPr bwMode="auto">
          <a:xfrm>
            <a:off x="6783388" y="1466850"/>
            <a:ext cx="1892300" cy="1719263"/>
          </a:xfrm>
          <a:prstGeom prst="rect">
            <a:avLst/>
          </a:prstGeom>
          <a:noFill/>
          <a:ln w="57150" cmpd="thinThick">
            <a:noFill/>
            <a:miter lim="800000"/>
            <a:headEnd/>
            <a:tailEnd/>
          </a:ln>
          <a:effectLst/>
        </p:spPr>
        <p:txBody>
          <a:bodyPr lIns="90488" tIns="44450" rIns="90488" bIns="44450">
            <a:spAutoFit/>
          </a:bodyPr>
          <a:lstStyle/>
          <a:p>
            <a:pPr algn="ctr">
              <a:lnSpc>
                <a:spcPct val="95000"/>
              </a:lnSpc>
            </a:pPr>
            <a:r>
              <a:rPr lang="en-US">
                <a:solidFill>
                  <a:srgbClr val="000000"/>
                </a:solidFill>
              </a:rPr>
              <a:t>Hazardous</a:t>
            </a:r>
          </a:p>
          <a:p>
            <a:pPr algn="ctr">
              <a:lnSpc>
                <a:spcPct val="95000"/>
              </a:lnSpc>
            </a:pPr>
            <a:r>
              <a:rPr lang="en-US">
                <a:solidFill>
                  <a:srgbClr val="000000"/>
                </a:solidFill>
              </a:rPr>
              <a:t>Wastes are:</a:t>
            </a:r>
          </a:p>
          <a:p>
            <a:pPr algn="ctr">
              <a:lnSpc>
                <a:spcPct val="95000"/>
              </a:lnSpc>
              <a:spcBef>
                <a:spcPct val="40000"/>
              </a:spcBef>
            </a:pPr>
            <a:r>
              <a:rPr lang="en-US">
                <a:solidFill>
                  <a:srgbClr val="000000"/>
                </a:solidFill>
              </a:rPr>
              <a:t>Characteristic</a:t>
            </a:r>
          </a:p>
          <a:p>
            <a:pPr algn="ctr">
              <a:lnSpc>
                <a:spcPct val="95000"/>
              </a:lnSpc>
              <a:spcBef>
                <a:spcPct val="40000"/>
              </a:spcBef>
            </a:pPr>
            <a:r>
              <a:rPr lang="en-US">
                <a:solidFill>
                  <a:srgbClr val="000000"/>
                </a:solidFill>
              </a:rPr>
              <a:t>or</a:t>
            </a:r>
          </a:p>
          <a:p>
            <a:pPr algn="ctr">
              <a:lnSpc>
                <a:spcPct val="95000"/>
              </a:lnSpc>
              <a:spcBef>
                <a:spcPct val="40000"/>
              </a:spcBef>
            </a:pPr>
            <a:r>
              <a:rPr lang="en-US">
                <a:solidFill>
                  <a:srgbClr val="000000"/>
                </a:solidFill>
              </a:rPr>
              <a:t>Listed</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noFill/>
          <a:ln/>
        </p:spPr>
        <p:txBody>
          <a:bodyPr/>
          <a:lstStyle/>
          <a:p>
            <a:r>
              <a:rPr lang="en-US"/>
              <a:t>HAZARDOUS WASTE DEFINITION</a:t>
            </a:r>
          </a:p>
        </p:txBody>
      </p:sp>
      <p:sp>
        <p:nvSpPr>
          <p:cNvPr id="30723" name="Rectangle 3"/>
          <p:cNvSpPr>
            <a:spLocks noGrp="1" noChangeArrowheads="1"/>
          </p:cNvSpPr>
          <p:nvPr>
            <p:ph type="body" idx="1"/>
          </p:nvPr>
        </p:nvSpPr>
        <p:spPr bwMode="auto">
          <a:xfrm>
            <a:off x="555625" y="1250950"/>
            <a:ext cx="8007350" cy="4235450"/>
          </a:xfrm>
          <a:noFill/>
          <a:ln w="57150" cmpd="thinThick">
            <a:miter lim="800000"/>
            <a:headEnd/>
            <a:tailEnd/>
          </a:ln>
        </p:spPr>
        <p:txBody>
          <a:bodyPr vert="horz" wrap="square" lIns="90488" tIns="44450" rIns="90488" bIns="44450" numCol="1" anchor="ctr" anchorCtr="1" compatLnSpc="1">
            <a:prstTxWarp prst="textNoShape">
              <a:avLst/>
            </a:prstTxWarp>
          </a:bodyPr>
          <a:lstStyle/>
          <a:p>
            <a:pPr>
              <a:buFontTx/>
              <a:buNone/>
            </a:pPr>
            <a:r>
              <a:rPr lang="en-US"/>
              <a:t>Any solid waste is a hazardous waste if it:</a:t>
            </a:r>
          </a:p>
          <a:p>
            <a:r>
              <a:rPr lang="en-US"/>
              <a:t>Is not excluded</a:t>
            </a:r>
          </a:p>
          <a:p>
            <a:r>
              <a:rPr lang="en-US"/>
              <a:t>Is listed</a:t>
            </a:r>
          </a:p>
          <a:p>
            <a:r>
              <a:rPr lang="en-US"/>
              <a:t>Exhibits a characteristic(s)</a:t>
            </a:r>
          </a:p>
          <a:p>
            <a:r>
              <a:rPr lang="en-US"/>
              <a:t>Is mixed with another hazardous waste</a:t>
            </a:r>
          </a:p>
          <a:p>
            <a:r>
              <a:rPr lang="en-US"/>
              <a:t>Is derived from the treatment, storage, or disposal of a hazardous waste.</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noFill/>
          <a:ln/>
        </p:spPr>
        <p:txBody>
          <a:bodyPr/>
          <a:lstStyle/>
          <a:p>
            <a:r>
              <a:rPr lang="en-US"/>
              <a:t>LISTED HAZARDOUS WASTES</a:t>
            </a:r>
          </a:p>
        </p:txBody>
      </p:sp>
      <p:sp>
        <p:nvSpPr>
          <p:cNvPr id="32771" name="Rectangle 3"/>
          <p:cNvSpPr>
            <a:spLocks noGrp="1" noChangeArrowheads="1"/>
          </p:cNvSpPr>
          <p:nvPr>
            <p:ph type="body" idx="1"/>
          </p:nvPr>
        </p:nvSpPr>
        <p:spPr bwMode="auto">
          <a:xfrm>
            <a:off x="685800" y="1198563"/>
            <a:ext cx="7772400" cy="4289425"/>
          </a:xfrm>
          <a:noFill/>
          <a:ln w="57150" cmpd="thinThick">
            <a:miter lim="800000"/>
            <a:headEnd/>
            <a:tailEnd/>
          </a:ln>
        </p:spPr>
        <p:txBody>
          <a:bodyPr vert="horz" wrap="square" lIns="90488" tIns="44450" rIns="90488" bIns="44450" numCol="1" anchor="ctr" anchorCtr="1" compatLnSpc="1">
            <a:prstTxWarp prst="textNoShape">
              <a:avLst/>
            </a:prstTxWarp>
          </a:bodyPr>
          <a:lstStyle/>
          <a:p>
            <a:r>
              <a:rPr lang="en-US"/>
              <a:t>Non-specific sources (F)</a:t>
            </a:r>
          </a:p>
          <a:p>
            <a:r>
              <a:rPr lang="en-US"/>
              <a:t>Specific source (K)</a:t>
            </a:r>
          </a:p>
          <a:p>
            <a:r>
              <a:rPr lang="en-US"/>
              <a:t>Discarded commercial chemical products </a:t>
            </a:r>
            <a:br>
              <a:rPr lang="en-US"/>
            </a:br>
            <a:r>
              <a:rPr lang="en-US"/>
              <a:t>(P and U)</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idx="1"/>
          </p:nvPr>
        </p:nvSpPr>
        <p:spPr bwMode="auto">
          <a:xfrm>
            <a:off x="685800" y="1198563"/>
            <a:ext cx="7772400" cy="4451350"/>
          </a:xfrm>
          <a:noFill/>
          <a:ln w="57150" cmpd="thinThick">
            <a:miter lim="800000"/>
            <a:headEnd/>
            <a:tailEnd/>
          </a:ln>
        </p:spPr>
        <p:txBody>
          <a:bodyPr vert="horz" wrap="square" lIns="90488" tIns="44450" rIns="90488" bIns="44450" numCol="1" anchor="ctr" anchorCtr="1" compatLnSpc="1">
            <a:prstTxWarp prst="textNoShape">
              <a:avLst/>
            </a:prstTxWarp>
          </a:bodyPr>
          <a:lstStyle/>
          <a:p>
            <a:pPr>
              <a:spcBef>
                <a:spcPct val="30000"/>
              </a:spcBef>
            </a:pPr>
            <a:r>
              <a:rPr lang="en-US"/>
              <a:t>Discarded or intended to be discarded</a:t>
            </a:r>
          </a:p>
          <a:p>
            <a:pPr lvl="1"/>
            <a:r>
              <a:rPr lang="en-US"/>
              <a:t>Reduction of inventory</a:t>
            </a:r>
          </a:p>
          <a:p>
            <a:pPr lvl="1"/>
            <a:r>
              <a:rPr lang="en-US"/>
              <a:t>Changes in product line</a:t>
            </a:r>
          </a:p>
          <a:p>
            <a:pPr lvl="1"/>
            <a:r>
              <a:rPr lang="en-US"/>
              <a:t>No further use for remaining stocks</a:t>
            </a:r>
          </a:p>
          <a:p>
            <a:pPr lvl="1"/>
            <a:r>
              <a:rPr lang="en-US"/>
              <a:t>Residuals from batch-process manufacturing</a:t>
            </a:r>
          </a:p>
          <a:p>
            <a:pPr>
              <a:spcBef>
                <a:spcPct val="30000"/>
              </a:spcBef>
            </a:pPr>
            <a:r>
              <a:rPr lang="en-US"/>
              <a:t>Mixed with used or waste oil, or other material and applied to the land for dust suppression or road treatment</a:t>
            </a:r>
          </a:p>
          <a:p>
            <a:pPr>
              <a:spcBef>
                <a:spcPct val="30000"/>
              </a:spcBef>
            </a:pPr>
            <a:r>
              <a:rPr lang="en-US"/>
              <a:t>Used as or distributed for use as a fuel, or burned as a fuel when that is not the product's intended use</a:t>
            </a:r>
          </a:p>
          <a:p>
            <a:pPr>
              <a:spcBef>
                <a:spcPct val="30000"/>
              </a:spcBef>
            </a:pPr>
            <a:r>
              <a:rPr lang="en-US"/>
              <a:t>Also:  residues, contaminated soils, water, and debris resulting from cleanup</a:t>
            </a:r>
          </a:p>
        </p:txBody>
      </p:sp>
      <p:sp>
        <p:nvSpPr>
          <p:cNvPr id="34819" name="Rectangle 3"/>
          <p:cNvSpPr>
            <a:spLocks noGrp="1" noChangeArrowheads="1"/>
          </p:cNvSpPr>
          <p:nvPr>
            <p:ph type="title"/>
          </p:nvPr>
        </p:nvSpPr>
        <p:spPr>
          <a:xfrm>
            <a:off x="344488" y="7938"/>
            <a:ext cx="8445500" cy="746125"/>
          </a:xfrm>
          <a:noFill/>
          <a:ln/>
        </p:spPr>
        <p:txBody>
          <a:bodyPr/>
          <a:lstStyle/>
          <a:p>
            <a:r>
              <a:rPr lang="en-US"/>
              <a:t>DISCARDED COMMERCIAL CHEMICAL PRODUCTS</a:t>
            </a:r>
            <a:br>
              <a:rPr lang="en-US"/>
            </a:br>
            <a:r>
              <a:rPr lang="en-US"/>
              <a:t>(P/U CODE) §261.33(e) and (f)</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344488" y="7938"/>
            <a:ext cx="8445500" cy="746125"/>
          </a:xfrm>
          <a:noFill/>
          <a:ln/>
        </p:spPr>
        <p:txBody>
          <a:bodyPr/>
          <a:lstStyle/>
          <a:p>
            <a:r>
              <a:rPr lang="en-US"/>
              <a:t>DISCARDED COMMERCIAL CHEMICAL PRODUCTS</a:t>
            </a:r>
            <a:br>
              <a:rPr lang="en-US"/>
            </a:br>
            <a:r>
              <a:rPr lang="en-US"/>
              <a:t>(P/U CODE) </a:t>
            </a:r>
            <a:r>
              <a:rPr lang="en-US" sz="1800"/>
              <a:t>(Cont’d)</a:t>
            </a:r>
          </a:p>
        </p:txBody>
      </p:sp>
      <p:sp>
        <p:nvSpPr>
          <p:cNvPr id="36867" name="Rectangle 3"/>
          <p:cNvSpPr>
            <a:spLocks noGrp="1" noChangeArrowheads="1"/>
          </p:cNvSpPr>
          <p:nvPr>
            <p:ph type="body" idx="1"/>
          </p:nvPr>
        </p:nvSpPr>
        <p:spPr bwMode="auto">
          <a:xfrm>
            <a:off x="685800" y="1198563"/>
            <a:ext cx="7772400" cy="4451350"/>
          </a:xfrm>
          <a:noFill/>
          <a:ln w="57150" cmpd="thinThick">
            <a:miter lim="800000"/>
            <a:headEnd/>
            <a:tailEnd/>
          </a:ln>
        </p:spPr>
        <p:txBody>
          <a:bodyPr vert="horz" wrap="square" lIns="90488" tIns="44450" rIns="90488" bIns="44450" numCol="1" anchor="ctr" anchorCtr="1" compatLnSpc="1">
            <a:prstTxWarp prst="textNoShape">
              <a:avLst/>
            </a:prstTxWarp>
          </a:bodyPr>
          <a:lstStyle/>
          <a:p>
            <a:r>
              <a:rPr lang="en-US"/>
              <a:t>The commercial pure grade of the chemical</a:t>
            </a:r>
          </a:p>
          <a:p>
            <a:r>
              <a:rPr lang="en-US"/>
              <a:t>Any technical grade of the chemical</a:t>
            </a:r>
          </a:p>
          <a:p>
            <a:r>
              <a:rPr lang="en-US"/>
              <a:t>Any formulation in which the listed chemical is the sole active ingredient</a:t>
            </a:r>
          </a:p>
          <a:p>
            <a:r>
              <a:rPr lang="en-US"/>
              <a:t>Off-specification form of the chemical</a:t>
            </a:r>
          </a:p>
          <a:p>
            <a:r>
              <a:rPr lang="en-US"/>
              <a:t>Diluted lab standards</a:t>
            </a:r>
          </a:p>
          <a:p>
            <a:r>
              <a:rPr lang="en-US"/>
              <a:t>Mixtures with a sole active ingredient</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noFill/>
          <a:ln/>
        </p:spPr>
        <p:txBody>
          <a:bodyPr/>
          <a:lstStyle/>
          <a:p>
            <a:r>
              <a:rPr lang="en-US"/>
              <a:t>P/ U CODE WASTES</a:t>
            </a:r>
          </a:p>
        </p:txBody>
      </p:sp>
      <p:pic>
        <p:nvPicPr>
          <p:cNvPr id="38915" name="Picture 3"/>
          <p:cNvPicPr>
            <a:picLocks noChangeArrowheads="1"/>
          </p:cNvPicPr>
          <p:nvPr/>
        </p:nvPicPr>
        <p:blipFill>
          <a:blip r:embed="rId3" cstate="print"/>
          <a:srcRect/>
          <a:stretch>
            <a:fillRect/>
          </a:stretch>
        </p:blipFill>
        <p:spPr bwMode="auto">
          <a:xfrm>
            <a:off x="5233988" y="1676400"/>
            <a:ext cx="2832100" cy="2819400"/>
          </a:xfrm>
          <a:prstGeom prst="rect">
            <a:avLst/>
          </a:prstGeom>
          <a:solidFill>
            <a:schemeClr val="bg1"/>
          </a:solidFill>
          <a:ln w="12700" cmpd="thinThick">
            <a:noFill/>
            <a:miter lim="800000"/>
            <a:headEnd/>
            <a:tailEnd/>
          </a:ln>
          <a:effectLst/>
        </p:spPr>
      </p:pic>
      <p:sp>
        <p:nvSpPr>
          <p:cNvPr id="38916" name="Rectangle 4"/>
          <p:cNvSpPr>
            <a:spLocks noGrp="1" noChangeArrowheads="1"/>
          </p:cNvSpPr>
          <p:nvPr>
            <p:ph type="body" sz="half" idx="1"/>
          </p:nvPr>
        </p:nvSpPr>
        <p:spPr bwMode="auto">
          <a:xfrm>
            <a:off x="685800" y="1154113"/>
            <a:ext cx="3810000" cy="4451350"/>
          </a:xfrm>
          <a:noFill/>
          <a:ln w="57150" cmpd="thinThick">
            <a:miter lim="800000"/>
            <a:headEnd/>
            <a:tailEnd/>
          </a:ln>
        </p:spPr>
        <p:txBody>
          <a:bodyPr vert="horz" wrap="square" lIns="90488" tIns="44450" rIns="90488" bIns="44450" numCol="1" anchor="ctr" anchorCtr="1" compatLnSpc="1">
            <a:prstTxWarp prst="textNoShape">
              <a:avLst/>
            </a:prstTxWarp>
          </a:bodyPr>
          <a:lstStyle/>
          <a:p>
            <a:pPr marL="0" indent="0">
              <a:buFontTx/>
              <a:buNone/>
            </a:pPr>
            <a:r>
              <a:rPr lang="en-US"/>
              <a:t>P/U CODE WASTES EXAMPLES:</a:t>
            </a:r>
          </a:p>
          <a:p>
            <a:pPr marL="401638" lvl="1" indent="-285750">
              <a:spcBef>
                <a:spcPct val="55000"/>
              </a:spcBef>
              <a:buFontTx/>
              <a:buChar char="•"/>
            </a:pPr>
            <a:r>
              <a:rPr lang="en-US" sz="2400"/>
              <a:t>P wastes</a:t>
            </a:r>
          </a:p>
          <a:p>
            <a:pPr marL="804863" lvl="2" indent="-285750">
              <a:buFontTx/>
              <a:buChar char="–"/>
            </a:pPr>
            <a:r>
              <a:rPr lang="en-US" sz="2000"/>
              <a:t>Dimethoate (P044)</a:t>
            </a:r>
          </a:p>
          <a:p>
            <a:pPr marL="804863" lvl="2" indent="-285750">
              <a:buFontTx/>
              <a:buChar char="–"/>
            </a:pPr>
            <a:r>
              <a:rPr lang="en-US" sz="2000"/>
              <a:t>Dieldrin (P037)</a:t>
            </a:r>
          </a:p>
          <a:p>
            <a:pPr marL="804863" lvl="2" indent="-285750">
              <a:buFontTx/>
              <a:buChar char="–"/>
            </a:pPr>
            <a:r>
              <a:rPr lang="en-US" sz="2000"/>
              <a:t>Nitroglycerine (P081)</a:t>
            </a:r>
          </a:p>
          <a:p>
            <a:pPr marL="401638" lvl="1" indent="-285750">
              <a:spcBef>
                <a:spcPct val="55000"/>
              </a:spcBef>
              <a:buFontTx/>
              <a:buChar char="•"/>
            </a:pPr>
            <a:r>
              <a:rPr lang="en-US" sz="2400"/>
              <a:t>U wastes</a:t>
            </a:r>
          </a:p>
          <a:p>
            <a:pPr marL="804863" lvl="2" indent="-285750">
              <a:buFontTx/>
              <a:buChar char="–"/>
            </a:pPr>
            <a:r>
              <a:rPr lang="en-US" sz="2000"/>
              <a:t>DDD (U060)</a:t>
            </a:r>
          </a:p>
          <a:p>
            <a:pPr marL="804863" lvl="2" indent="-285750">
              <a:buFontTx/>
              <a:buChar char="–"/>
            </a:pPr>
            <a:r>
              <a:rPr lang="en-US" sz="2000"/>
              <a:t>DDT (U061</a:t>
            </a:r>
          </a:p>
          <a:p>
            <a:pPr marL="804863" lvl="2" indent="-285750">
              <a:buFontTx/>
              <a:buChar char="–"/>
            </a:pPr>
            <a:r>
              <a:rPr lang="en-US" sz="2000"/>
              <a:t>MEK (U159)</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body" idx="1"/>
          </p:nvPr>
        </p:nvSpPr>
        <p:spPr bwMode="auto">
          <a:xfrm>
            <a:off x="654050" y="977900"/>
            <a:ext cx="7835900" cy="4965700"/>
          </a:xfrm>
          <a:noFill/>
          <a:ln w="12700">
            <a:miter lim="800000"/>
            <a:headEnd/>
            <a:tailEnd/>
          </a:ln>
        </p:spPr>
        <p:txBody>
          <a:bodyPr vert="horz" wrap="square" lIns="63500" tIns="25400" rIns="63500" bIns="25400" numCol="1" anchor="ctr" anchorCtr="1" compatLnSpc="1">
            <a:prstTxWarp prst="textNoShape">
              <a:avLst/>
            </a:prstTxWarp>
            <a:spAutoFit/>
          </a:bodyPr>
          <a:lstStyle/>
          <a:p>
            <a:pPr>
              <a:spcBef>
                <a:spcPct val="5000"/>
              </a:spcBef>
            </a:pPr>
            <a:r>
              <a:rPr lang="en-US" sz="1800"/>
              <a:t>Wood preservation - K001</a:t>
            </a:r>
          </a:p>
          <a:p>
            <a:pPr>
              <a:spcBef>
                <a:spcPct val="5000"/>
              </a:spcBef>
            </a:pPr>
            <a:r>
              <a:rPr lang="en-US" sz="1800"/>
              <a:t>Inorganic pigments - K002-K008</a:t>
            </a:r>
          </a:p>
          <a:p>
            <a:pPr>
              <a:spcBef>
                <a:spcPct val="5000"/>
              </a:spcBef>
            </a:pPr>
            <a:r>
              <a:rPr lang="en-US" sz="1800"/>
              <a:t>Organic chemicals - K009-K030, K083, K085, K093-K096, K103-K105, K107-K118, K136</a:t>
            </a:r>
          </a:p>
          <a:p>
            <a:pPr>
              <a:spcBef>
                <a:spcPct val="5000"/>
              </a:spcBef>
            </a:pPr>
            <a:r>
              <a:rPr lang="en-US" sz="1800"/>
              <a:t>Inorganic chemicals - K071, K073, K106</a:t>
            </a:r>
          </a:p>
          <a:p>
            <a:pPr>
              <a:spcBef>
                <a:spcPct val="5000"/>
              </a:spcBef>
            </a:pPr>
            <a:r>
              <a:rPr lang="en-US" sz="1800"/>
              <a:t>Pesticides - K031-K043, K097-K099, K123-K126, K131-K132</a:t>
            </a:r>
          </a:p>
          <a:p>
            <a:pPr>
              <a:spcBef>
                <a:spcPct val="5000"/>
              </a:spcBef>
            </a:pPr>
            <a:r>
              <a:rPr lang="en-US" sz="1800"/>
              <a:t>Veterinary pharmaceuticals - K084, K101, K102</a:t>
            </a:r>
          </a:p>
          <a:p>
            <a:pPr>
              <a:spcBef>
                <a:spcPct val="5000"/>
              </a:spcBef>
            </a:pPr>
            <a:r>
              <a:rPr lang="en-US" sz="1800"/>
              <a:t>Petroleum refining - K048-K052</a:t>
            </a:r>
          </a:p>
          <a:p>
            <a:pPr>
              <a:spcBef>
                <a:spcPct val="5000"/>
              </a:spcBef>
            </a:pPr>
            <a:r>
              <a:rPr lang="en-US" sz="1800"/>
              <a:t>Iron and steel - K061-K062</a:t>
            </a:r>
          </a:p>
          <a:p>
            <a:pPr>
              <a:spcBef>
                <a:spcPct val="5000"/>
              </a:spcBef>
            </a:pPr>
            <a:r>
              <a:rPr lang="en-US" sz="1800"/>
              <a:t>Secondary lead - K069, K100</a:t>
            </a:r>
          </a:p>
          <a:p>
            <a:pPr>
              <a:spcBef>
                <a:spcPct val="5000"/>
              </a:spcBef>
            </a:pPr>
            <a:r>
              <a:rPr lang="en-US" sz="1800"/>
              <a:t>Explosives - K044-K047</a:t>
            </a:r>
          </a:p>
          <a:p>
            <a:pPr>
              <a:spcBef>
                <a:spcPct val="5000"/>
              </a:spcBef>
            </a:pPr>
            <a:r>
              <a:rPr lang="en-US" sz="1800"/>
              <a:t>Coking - K060, K087</a:t>
            </a:r>
          </a:p>
          <a:p>
            <a:pPr>
              <a:spcBef>
                <a:spcPct val="5000"/>
              </a:spcBef>
            </a:pPr>
            <a:r>
              <a:rPr lang="en-US" sz="1800"/>
              <a:t>Ink formulation - K086</a:t>
            </a:r>
          </a:p>
          <a:p>
            <a:pPr>
              <a:spcBef>
                <a:spcPct val="5000"/>
              </a:spcBef>
            </a:pPr>
            <a:r>
              <a:rPr lang="en-US" sz="1800"/>
              <a:t>Primary Copper - K064</a:t>
            </a:r>
          </a:p>
          <a:p>
            <a:pPr>
              <a:spcBef>
                <a:spcPct val="5000"/>
              </a:spcBef>
            </a:pPr>
            <a:r>
              <a:rPr lang="en-US" sz="1800"/>
              <a:t>Primary Lead - K065</a:t>
            </a:r>
          </a:p>
          <a:p>
            <a:pPr>
              <a:spcBef>
                <a:spcPct val="5000"/>
              </a:spcBef>
            </a:pPr>
            <a:r>
              <a:rPr lang="en-US" sz="1800"/>
              <a:t>Primary Zinc - K066</a:t>
            </a:r>
          </a:p>
          <a:p>
            <a:pPr>
              <a:spcBef>
                <a:spcPct val="5000"/>
              </a:spcBef>
            </a:pPr>
            <a:r>
              <a:rPr lang="en-US" sz="1800"/>
              <a:t>Primary Aluminum - K088</a:t>
            </a:r>
          </a:p>
          <a:p>
            <a:pPr>
              <a:spcBef>
                <a:spcPct val="5000"/>
              </a:spcBef>
            </a:pPr>
            <a:r>
              <a:rPr lang="en-US" sz="1800"/>
              <a:t>Ferroalloys - K090</a:t>
            </a:r>
          </a:p>
        </p:txBody>
      </p:sp>
      <p:sp>
        <p:nvSpPr>
          <p:cNvPr id="40963" name="Rectangle 3"/>
          <p:cNvSpPr>
            <a:spLocks noGrp="1" noChangeArrowheads="1"/>
          </p:cNvSpPr>
          <p:nvPr>
            <p:ph type="title"/>
          </p:nvPr>
        </p:nvSpPr>
        <p:spPr>
          <a:noFill/>
          <a:ln/>
        </p:spPr>
        <p:txBody>
          <a:bodyPr/>
          <a:lstStyle/>
          <a:p>
            <a:r>
              <a:rPr lang="en-US"/>
              <a:t>SPECIFIC SOURCES (K-CODE) §261.32</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a:ln/>
        </p:spPr>
        <p:txBody>
          <a:bodyPr/>
          <a:lstStyle/>
          <a:p>
            <a:r>
              <a:rPr lang="en-US"/>
              <a:t>WHAT IS A RCRA HAZARDOUS WASTE?</a:t>
            </a:r>
          </a:p>
        </p:txBody>
      </p:sp>
      <p:sp>
        <p:nvSpPr>
          <p:cNvPr id="6147" name="Rectangle 3"/>
          <p:cNvSpPr>
            <a:spLocks noGrp="1" noChangeArrowheads="1"/>
          </p:cNvSpPr>
          <p:nvPr>
            <p:ph type="body" idx="1"/>
          </p:nvPr>
        </p:nvSpPr>
        <p:spPr bwMode="auto">
          <a:xfrm>
            <a:off x="685800" y="1295400"/>
            <a:ext cx="7772400" cy="4216400"/>
          </a:xfrm>
          <a:noFill/>
          <a:ln w="57150" cmpd="thinThick">
            <a:miter lim="800000"/>
            <a:headEnd/>
            <a:tailEnd/>
          </a:ln>
        </p:spPr>
        <p:txBody>
          <a:bodyPr vert="horz" wrap="square" lIns="90488" tIns="44450" rIns="90488" bIns="44450" numCol="1" anchor="ctr" anchorCtr="1" compatLnSpc="1">
            <a:prstTxWarp prst="textNoShape">
              <a:avLst/>
            </a:prstTxWarp>
          </a:bodyPr>
          <a:lstStyle/>
          <a:p>
            <a:pPr marL="0" indent="0">
              <a:buFontTx/>
              <a:buNone/>
            </a:pPr>
            <a:r>
              <a:rPr lang="en-US"/>
              <a:t>In order for a material to be considered hazardous under RCRA, it must meet all of the following criteria: </a:t>
            </a:r>
          </a:p>
          <a:p>
            <a:pPr marL="401638" lvl="1" indent="-285750"/>
            <a:r>
              <a:rPr lang="en-US" sz="2400"/>
              <a:t>Meets the definition of a solid waste</a:t>
            </a:r>
          </a:p>
          <a:p>
            <a:pPr marL="401638" lvl="1" indent="-285750"/>
            <a:r>
              <a:rPr lang="en-US" sz="2400"/>
              <a:t>The solid waste is not excluded</a:t>
            </a:r>
          </a:p>
          <a:p>
            <a:pPr marL="401638" lvl="1" indent="-285750"/>
            <a:r>
              <a:rPr lang="en-US" sz="2400"/>
              <a:t>The solid waste is a listed waste</a:t>
            </a:r>
          </a:p>
          <a:p>
            <a:pPr marL="401638" lvl="1" indent="-285750"/>
            <a:r>
              <a:rPr lang="en-US" sz="2400"/>
              <a:t>If the waste is not listed, or for the purposes of compliance with the land disposal restrictions, the solid waste is characteristic.</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body" idx="1"/>
          </p:nvPr>
        </p:nvSpPr>
        <p:spPr bwMode="auto">
          <a:xfrm>
            <a:off x="458788" y="950913"/>
            <a:ext cx="8228012" cy="4960937"/>
          </a:xfrm>
          <a:noFill/>
          <a:ln w="12700">
            <a:miter lim="800000"/>
            <a:headEnd/>
            <a:tailEnd/>
          </a:ln>
        </p:spPr>
        <p:txBody>
          <a:bodyPr vert="horz" wrap="square" lIns="63500" tIns="25400" rIns="63500" bIns="25400" numCol="1" anchor="ctr" anchorCtr="1" compatLnSpc="1">
            <a:prstTxWarp prst="textNoShape">
              <a:avLst/>
            </a:prstTxWarp>
            <a:spAutoFit/>
          </a:bodyPr>
          <a:lstStyle/>
          <a:p>
            <a:pPr marL="233363" indent="-233363"/>
            <a:r>
              <a:rPr lang="en-US" sz="1800"/>
              <a:t>Solvent wastes (F001-F005);</a:t>
            </a:r>
          </a:p>
          <a:p>
            <a:pPr marL="233363" indent="-233363"/>
            <a:r>
              <a:rPr lang="en-US" sz="1800"/>
              <a:t>Wastes from electroplating operations and metal treatment (F006, F019, F007-F012)</a:t>
            </a:r>
          </a:p>
          <a:p>
            <a:pPr marL="233363" indent="-233363"/>
            <a:r>
              <a:rPr lang="en-US" sz="1800"/>
              <a:t>Dioxin-containing wastes (F020-F023, F026-F028).  These wastes have been determined to be acutely hazardous wastes with the exception of F028</a:t>
            </a:r>
          </a:p>
          <a:p>
            <a:pPr marL="233363" indent="-233363"/>
            <a:r>
              <a:rPr lang="en-US" sz="1800"/>
              <a:t>Wastes from the production of certain chlorinated aliphatic hydrocarbons (F024-F025):</a:t>
            </a:r>
          </a:p>
          <a:p>
            <a:pPr marL="795338" lvl="1" indent="-342900"/>
            <a:r>
              <a:rPr lang="en-US"/>
              <a:t>Wastes from wood preserving operations that use chlorophenolic, creosote, and inorganic preservative (F032, F034, F035)</a:t>
            </a:r>
          </a:p>
          <a:p>
            <a:pPr marL="795338" lvl="1" indent="-342900"/>
            <a:r>
              <a:rPr lang="en-US"/>
              <a:t>Petroleum refinery primary and secondary oil/water/solids separation sludges (F037, F038)</a:t>
            </a:r>
          </a:p>
          <a:p>
            <a:pPr marL="795338" lvl="1" indent="-342900"/>
            <a:r>
              <a:rPr lang="en-US"/>
              <a:t>Multi-source leachate (F039) resulting from the treatment, storage, or disposal of listed hazardous wastes.</a:t>
            </a:r>
          </a:p>
        </p:txBody>
      </p:sp>
      <p:sp>
        <p:nvSpPr>
          <p:cNvPr id="43011" name="Rectangle 3"/>
          <p:cNvSpPr>
            <a:spLocks noGrp="1" noChangeArrowheads="1"/>
          </p:cNvSpPr>
          <p:nvPr>
            <p:ph type="title"/>
          </p:nvPr>
        </p:nvSpPr>
        <p:spPr>
          <a:noFill/>
          <a:ln/>
        </p:spPr>
        <p:txBody>
          <a:bodyPr/>
          <a:lstStyle/>
          <a:p>
            <a:r>
              <a:rPr lang="en-US"/>
              <a:t>NON-SPECIFIC SOURCES (F-CODED)</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noFill/>
          <a:ln/>
        </p:spPr>
        <p:txBody>
          <a:bodyPr/>
          <a:lstStyle/>
          <a:p>
            <a:r>
              <a:rPr lang="en-US"/>
              <a:t>CHARACTERISTICS (§261.20)</a:t>
            </a:r>
          </a:p>
        </p:txBody>
      </p:sp>
      <p:sp>
        <p:nvSpPr>
          <p:cNvPr id="45059" name="Rectangle 3"/>
          <p:cNvSpPr>
            <a:spLocks noGrp="1" noChangeArrowheads="1"/>
          </p:cNvSpPr>
          <p:nvPr>
            <p:ph type="body" idx="1"/>
          </p:nvPr>
        </p:nvSpPr>
        <p:spPr bwMode="auto">
          <a:xfrm>
            <a:off x="685800" y="1198563"/>
            <a:ext cx="7772400" cy="4451350"/>
          </a:xfrm>
          <a:noFill/>
          <a:ln w="57150" cmpd="thinThick">
            <a:miter lim="800000"/>
            <a:headEnd/>
            <a:tailEnd/>
          </a:ln>
        </p:spPr>
        <p:txBody>
          <a:bodyPr vert="horz" wrap="square" lIns="90488" tIns="44450" rIns="90488" bIns="44450" numCol="1" anchor="ctr" anchorCtr="1" compatLnSpc="1">
            <a:prstTxWarp prst="textNoShape">
              <a:avLst/>
            </a:prstTxWarp>
          </a:bodyPr>
          <a:lstStyle/>
          <a:p>
            <a:r>
              <a:rPr lang="en-US"/>
              <a:t>Ignitability</a:t>
            </a:r>
          </a:p>
          <a:p>
            <a:r>
              <a:rPr lang="en-US"/>
              <a:t>Corrosivity</a:t>
            </a:r>
          </a:p>
          <a:p>
            <a:r>
              <a:rPr lang="en-US"/>
              <a:t>Reactivity</a:t>
            </a:r>
          </a:p>
          <a:p>
            <a:r>
              <a:rPr lang="en-US"/>
              <a:t>Toxicity</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body" idx="1"/>
          </p:nvPr>
        </p:nvSpPr>
        <p:spPr bwMode="auto">
          <a:xfrm>
            <a:off x="1104900" y="1998663"/>
            <a:ext cx="7023100" cy="2241550"/>
          </a:xfrm>
          <a:noFill/>
          <a:ln w="12700">
            <a:miter lim="800000"/>
            <a:headEnd/>
            <a:tailEnd/>
          </a:ln>
        </p:spPr>
        <p:txBody>
          <a:bodyPr vert="horz" wrap="square" lIns="63500" tIns="25400" rIns="63500" bIns="25400" numCol="1" anchor="ctr" anchorCtr="1" compatLnSpc="1">
            <a:prstTxWarp prst="textNoShape">
              <a:avLst/>
            </a:prstTxWarp>
            <a:spAutoFit/>
          </a:bodyPr>
          <a:lstStyle/>
          <a:p>
            <a:pPr marL="0" indent="0">
              <a:lnSpc>
                <a:spcPct val="100000"/>
              </a:lnSpc>
              <a:spcBef>
                <a:spcPct val="0"/>
              </a:spcBef>
              <a:buFontTx/>
              <a:buNone/>
            </a:pPr>
            <a:r>
              <a:rPr lang="en-US"/>
              <a:t>The ignitability characteristic is exhibited when a liquid waste’s flashpoint is determined to be less than 140Þ Fahrenheit (Þ60 Centigrade).  Excluded from this requirement are aqueous wastes containing concentrations of alcohol less than 24 percent by volume.</a:t>
            </a:r>
          </a:p>
        </p:txBody>
      </p:sp>
      <p:sp>
        <p:nvSpPr>
          <p:cNvPr id="47107" name="Rectangle 3"/>
          <p:cNvSpPr>
            <a:spLocks noGrp="1" noChangeArrowheads="1"/>
          </p:cNvSpPr>
          <p:nvPr>
            <p:ph type="title"/>
          </p:nvPr>
        </p:nvSpPr>
        <p:spPr>
          <a:noFill/>
          <a:ln/>
        </p:spPr>
        <p:txBody>
          <a:bodyPr/>
          <a:lstStyle/>
          <a:p>
            <a:r>
              <a:rPr lang="en-US"/>
              <a:t>IGNITABILITY (§261.21)</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body" idx="1"/>
          </p:nvPr>
        </p:nvSpPr>
        <p:spPr bwMode="auto">
          <a:xfrm>
            <a:off x="736600" y="1377950"/>
            <a:ext cx="7734300" cy="3898900"/>
          </a:xfrm>
          <a:noFill/>
          <a:ln w="12700">
            <a:miter lim="800000"/>
            <a:headEnd/>
            <a:tailEnd/>
          </a:ln>
        </p:spPr>
        <p:txBody>
          <a:bodyPr vert="horz" wrap="square" lIns="63500" tIns="25400" rIns="63500" bIns="25400" numCol="1" anchor="ctr" anchorCtr="1" compatLnSpc="1">
            <a:prstTxWarp prst="textNoShape">
              <a:avLst/>
            </a:prstTxWarp>
            <a:spAutoFit/>
          </a:bodyPr>
          <a:lstStyle/>
          <a:p>
            <a:pPr marL="0" indent="0">
              <a:lnSpc>
                <a:spcPct val="88000"/>
              </a:lnSpc>
              <a:spcBef>
                <a:spcPct val="0"/>
              </a:spcBef>
              <a:buFontTx/>
              <a:buNone/>
            </a:pPr>
            <a:r>
              <a:rPr lang="en-US"/>
              <a:t>The ignitability characteristic is exhibited when a physically solid waste, under standard temperature and pressure, causes fire by:</a:t>
            </a:r>
          </a:p>
          <a:p>
            <a:pPr marL="0" indent="0">
              <a:lnSpc>
                <a:spcPct val="88000"/>
              </a:lnSpc>
              <a:spcBef>
                <a:spcPct val="0"/>
              </a:spcBef>
              <a:buFontTx/>
              <a:buNone/>
            </a:pPr>
            <a:endParaRPr lang="en-US"/>
          </a:p>
          <a:p>
            <a:pPr lvl="1" indent="-342900">
              <a:lnSpc>
                <a:spcPct val="88000"/>
              </a:lnSpc>
              <a:spcBef>
                <a:spcPct val="0"/>
              </a:spcBef>
              <a:buFontTx/>
              <a:buChar char="•"/>
            </a:pPr>
            <a:r>
              <a:rPr lang="en-US" sz="2400"/>
              <a:t>Friction; or</a:t>
            </a:r>
          </a:p>
          <a:p>
            <a:pPr lvl="1" indent="-342900">
              <a:lnSpc>
                <a:spcPct val="88000"/>
              </a:lnSpc>
              <a:spcBef>
                <a:spcPct val="0"/>
              </a:spcBef>
              <a:buFontTx/>
              <a:buNone/>
            </a:pPr>
            <a:endParaRPr lang="en-US" sz="2400"/>
          </a:p>
          <a:p>
            <a:pPr lvl="1" indent="-342900">
              <a:lnSpc>
                <a:spcPct val="88000"/>
              </a:lnSpc>
              <a:spcBef>
                <a:spcPct val="0"/>
              </a:spcBef>
              <a:buFontTx/>
              <a:buChar char="•"/>
            </a:pPr>
            <a:r>
              <a:rPr lang="en-US" sz="2400"/>
              <a:t>Absorption of moisture; or</a:t>
            </a:r>
          </a:p>
          <a:p>
            <a:pPr lvl="1" indent="-342900">
              <a:lnSpc>
                <a:spcPct val="88000"/>
              </a:lnSpc>
              <a:spcBef>
                <a:spcPct val="0"/>
              </a:spcBef>
              <a:buFontTx/>
              <a:buNone/>
            </a:pPr>
            <a:endParaRPr lang="en-US" sz="2400"/>
          </a:p>
          <a:p>
            <a:pPr lvl="1" indent="-342900">
              <a:lnSpc>
                <a:spcPct val="88000"/>
              </a:lnSpc>
              <a:spcBef>
                <a:spcPct val="0"/>
              </a:spcBef>
              <a:buFontTx/>
              <a:buChar char="•"/>
            </a:pPr>
            <a:r>
              <a:rPr lang="en-US" sz="2400"/>
              <a:t>Spontaneous changes; </a:t>
            </a:r>
            <a:r>
              <a:rPr lang="en-US" sz="2400" i="1" u="sng"/>
              <a:t>and</a:t>
            </a:r>
          </a:p>
          <a:p>
            <a:pPr lvl="1" indent="-342900">
              <a:lnSpc>
                <a:spcPct val="88000"/>
              </a:lnSpc>
              <a:spcBef>
                <a:spcPct val="0"/>
              </a:spcBef>
              <a:buFontTx/>
              <a:buNone/>
            </a:pPr>
            <a:endParaRPr lang="en-US" sz="2400"/>
          </a:p>
          <a:p>
            <a:pPr lvl="1" indent="-342900">
              <a:lnSpc>
                <a:spcPct val="88000"/>
              </a:lnSpc>
              <a:spcBef>
                <a:spcPct val="0"/>
              </a:spcBef>
              <a:buFontTx/>
              <a:buChar char="•"/>
            </a:pPr>
            <a:r>
              <a:rPr lang="en-US" sz="2400"/>
              <a:t>When ignited, burns so vigorously and persistently that it creates a hazard.</a:t>
            </a:r>
          </a:p>
        </p:txBody>
      </p:sp>
      <p:sp>
        <p:nvSpPr>
          <p:cNvPr id="49155" name="Rectangle 3"/>
          <p:cNvSpPr>
            <a:spLocks noGrp="1" noChangeArrowheads="1"/>
          </p:cNvSpPr>
          <p:nvPr>
            <p:ph type="title"/>
          </p:nvPr>
        </p:nvSpPr>
        <p:spPr>
          <a:noFill/>
          <a:ln/>
        </p:spPr>
        <p:txBody>
          <a:bodyPr/>
          <a:lstStyle/>
          <a:p>
            <a:r>
              <a:rPr lang="en-US"/>
              <a:t>IGNITABILITY </a:t>
            </a:r>
            <a:r>
              <a:rPr lang="en-US" sz="1800"/>
              <a:t>(Cont’d)</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body" idx="1"/>
          </p:nvPr>
        </p:nvSpPr>
        <p:spPr bwMode="auto">
          <a:xfrm>
            <a:off x="1212850" y="2330450"/>
            <a:ext cx="6718300" cy="1511300"/>
          </a:xfrm>
          <a:noFill/>
          <a:ln w="12700">
            <a:miter lim="800000"/>
            <a:headEnd/>
            <a:tailEnd/>
          </a:ln>
        </p:spPr>
        <p:txBody>
          <a:bodyPr vert="horz" wrap="square" lIns="63500" tIns="25400" rIns="63500" bIns="25400" numCol="1" anchor="ctr" anchorCtr="1" compatLnSpc="1">
            <a:prstTxWarp prst="textNoShape">
              <a:avLst/>
            </a:prstTxWarp>
            <a:spAutoFit/>
          </a:bodyPr>
          <a:lstStyle/>
          <a:p>
            <a:pPr marL="0" indent="0">
              <a:lnSpc>
                <a:spcPct val="100000"/>
              </a:lnSpc>
              <a:spcBef>
                <a:spcPct val="0"/>
              </a:spcBef>
              <a:buFontTx/>
              <a:buNone/>
            </a:pPr>
            <a:r>
              <a:rPr lang="en-US"/>
              <a:t>Compressed gases may also exhibit the characteristic of ignitability if they are flammable compressed gases or oxidizers as determined by DOT.</a:t>
            </a:r>
          </a:p>
        </p:txBody>
      </p:sp>
      <p:sp>
        <p:nvSpPr>
          <p:cNvPr id="51203" name="Rectangle 3"/>
          <p:cNvSpPr>
            <a:spLocks noGrp="1" noChangeArrowheads="1"/>
          </p:cNvSpPr>
          <p:nvPr>
            <p:ph type="title"/>
          </p:nvPr>
        </p:nvSpPr>
        <p:spPr>
          <a:noFill/>
          <a:ln/>
        </p:spPr>
        <p:txBody>
          <a:bodyPr/>
          <a:lstStyle/>
          <a:p>
            <a:r>
              <a:rPr lang="en-US"/>
              <a:t>IGNITABILITY </a:t>
            </a:r>
            <a:r>
              <a:rPr lang="en-US" sz="1800"/>
              <a:t>(Cont’d)</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body" idx="1"/>
          </p:nvPr>
        </p:nvSpPr>
        <p:spPr bwMode="auto">
          <a:xfrm>
            <a:off x="685800" y="1198563"/>
            <a:ext cx="7772400" cy="4451350"/>
          </a:xfrm>
          <a:noFill/>
          <a:ln w="57150" cmpd="thinThick">
            <a:miter lim="800000"/>
            <a:headEnd/>
            <a:tailEnd/>
          </a:ln>
        </p:spPr>
        <p:txBody>
          <a:bodyPr vert="horz" wrap="square" lIns="90488" tIns="44450" rIns="90488" bIns="44450" numCol="1" anchor="ctr" anchorCtr="1" compatLnSpc="1">
            <a:prstTxWarp prst="textNoShape">
              <a:avLst/>
            </a:prstTxWarp>
          </a:bodyPr>
          <a:lstStyle/>
          <a:p>
            <a:pPr>
              <a:buFontTx/>
              <a:buNone/>
            </a:pPr>
            <a:r>
              <a:rPr lang="en-US"/>
              <a:t>Corrosivity exists when:</a:t>
            </a:r>
          </a:p>
          <a:p>
            <a:pPr>
              <a:spcBef>
                <a:spcPct val="65000"/>
              </a:spcBef>
            </a:pPr>
            <a:r>
              <a:rPr lang="en-US"/>
              <a:t>The pH of aqueous waste is less than or equal to two or greater than or equal to 12.5.</a:t>
            </a:r>
          </a:p>
          <a:p>
            <a:pPr>
              <a:spcBef>
                <a:spcPct val="65000"/>
              </a:spcBef>
            </a:pPr>
            <a:r>
              <a:rPr lang="en-US"/>
              <a:t>Use of a steel corrosion test recommended by the National Association of Corrosion Engineers indicates that liquid waste's steel corrosion rate is greater than 0.250 inches per year at 130Þ Fahrenheit.</a:t>
            </a:r>
          </a:p>
          <a:p>
            <a:pPr>
              <a:spcBef>
                <a:spcPct val="65000"/>
              </a:spcBef>
            </a:pPr>
            <a:r>
              <a:rPr lang="en-US"/>
              <a:t>Examples of corrosive wastes include acidic wastes and used pickle liquor (employed to clean steel during its manufacture).</a:t>
            </a:r>
          </a:p>
        </p:txBody>
      </p:sp>
      <p:sp>
        <p:nvSpPr>
          <p:cNvPr id="53251" name="Rectangle 3"/>
          <p:cNvSpPr>
            <a:spLocks noGrp="1" noChangeArrowheads="1"/>
          </p:cNvSpPr>
          <p:nvPr>
            <p:ph type="title"/>
          </p:nvPr>
        </p:nvSpPr>
        <p:spPr>
          <a:noFill/>
          <a:ln/>
        </p:spPr>
        <p:txBody>
          <a:bodyPr/>
          <a:lstStyle/>
          <a:p>
            <a:r>
              <a:rPr lang="en-US"/>
              <a:t>CORROSIVITY (§261.22)</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body" idx="1"/>
          </p:nvPr>
        </p:nvSpPr>
        <p:spPr bwMode="auto">
          <a:xfrm>
            <a:off x="704850" y="1798638"/>
            <a:ext cx="7734300" cy="2774950"/>
          </a:xfrm>
          <a:noFill/>
          <a:ln w="12700">
            <a:miter lim="800000"/>
            <a:headEnd/>
            <a:tailEnd/>
          </a:ln>
        </p:spPr>
        <p:txBody>
          <a:bodyPr vert="horz" wrap="square" lIns="63500" tIns="25400" rIns="63500" bIns="25400" numCol="1" anchor="ctr" anchorCtr="1" compatLnSpc="1">
            <a:prstTxWarp prst="textNoShape">
              <a:avLst/>
            </a:prstTxWarp>
            <a:spAutoFit/>
          </a:bodyPr>
          <a:lstStyle/>
          <a:p>
            <a:pPr marL="0" indent="0">
              <a:spcBef>
                <a:spcPct val="0"/>
              </a:spcBef>
              <a:buFontTx/>
              <a:buNone/>
            </a:pPr>
            <a:r>
              <a:rPr lang="en-US"/>
              <a:t>Reactivity identifies solid wastes which pose a problem at all stages of the waste management process because of extreme instability and the tendency to react violently or explode.</a:t>
            </a:r>
          </a:p>
          <a:p>
            <a:pPr marL="0" indent="0"/>
            <a:r>
              <a:rPr lang="en-US"/>
              <a:t>  Examples of reactive wastes include:</a:t>
            </a:r>
          </a:p>
          <a:p>
            <a:pPr lvl="1" indent="-342900"/>
            <a:r>
              <a:rPr lang="en-US"/>
              <a:t>Water from TNT operations</a:t>
            </a:r>
          </a:p>
          <a:p>
            <a:pPr lvl="1" indent="-342900"/>
            <a:r>
              <a:rPr lang="en-US"/>
              <a:t>Used cyanide solvents.</a:t>
            </a:r>
          </a:p>
        </p:txBody>
      </p:sp>
      <p:sp>
        <p:nvSpPr>
          <p:cNvPr id="55299" name="Rectangle 3"/>
          <p:cNvSpPr>
            <a:spLocks noGrp="1" noChangeArrowheads="1"/>
          </p:cNvSpPr>
          <p:nvPr>
            <p:ph type="title"/>
          </p:nvPr>
        </p:nvSpPr>
        <p:spPr>
          <a:noFill/>
          <a:ln/>
        </p:spPr>
        <p:txBody>
          <a:bodyPr/>
          <a:lstStyle/>
          <a:p>
            <a:r>
              <a:rPr lang="en-US"/>
              <a:t>REACTIVITY (§261.23)</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body" idx="1"/>
          </p:nvPr>
        </p:nvSpPr>
        <p:spPr bwMode="auto">
          <a:xfrm>
            <a:off x="736600" y="1431925"/>
            <a:ext cx="7734300" cy="3690938"/>
          </a:xfrm>
          <a:noFill/>
          <a:ln w="12700">
            <a:miter lim="800000"/>
            <a:headEnd/>
            <a:tailEnd/>
          </a:ln>
        </p:spPr>
        <p:txBody>
          <a:bodyPr vert="horz" wrap="square" lIns="63500" tIns="25400" rIns="63500" bIns="25400" numCol="1" anchor="ctr" anchorCtr="1" compatLnSpc="1">
            <a:prstTxWarp prst="textNoShape">
              <a:avLst/>
            </a:prstTxWarp>
            <a:spAutoFit/>
          </a:bodyPr>
          <a:lstStyle/>
          <a:p>
            <a:pPr marL="0" indent="0">
              <a:spcBef>
                <a:spcPct val="0"/>
              </a:spcBef>
              <a:buFontTx/>
              <a:buNone/>
            </a:pPr>
            <a:r>
              <a:rPr lang="en-US"/>
              <a:t>A solid waste is a hazardous waste by virtue of reactivity if the solid waste, when exposed to pH conditions between 2 and 12.5, generates the following gases at quantities equal to or greater than:</a:t>
            </a:r>
          </a:p>
          <a:p>
            <a:pPr marL="401638" lvl="1" indent="-285750">
              <a:spcBef>
                <a:spcPct val="70000"/>
              </a:spcBef>
              <a:buFontTx/>
              <a:buChar char="•"/>
            </a:pPr>
            <a:r>
              <a:rPr lang="en-US" sz="2400"/>
              <a:t>250 mg Hydrogen Cyanide gas per kg of solid waste; or</a:t>
            </a:r>
          </a:p>
          <a:p>
            <a:pPr marL="401638" lvl="1" indent="-285750">
              <a:spcBef>
                <a:spcPct val="70000"/>
              </a:spcBef>
              <a:buFontTx/>
              <a:buChar char="•"/>
            </a:pPr>
            <a:r>
              <a:rPr lang="en-US" sz="2400"/>
              <a:t>500 mg Hydrogen Sulfide gas per kg of solid waste.</a:t>
            </a:r>
          </a:p>
        </p:txBody>
      </p:sp>
      <p:sp>
        <p:nvSpPr>
          <p:cNvPr id="57347" name="Rectangle 3"/>
          <p:cNvSpPr>
            <a:spLocks noGrp="1" noChangeArrowheads="1"/>
          </p:cNvSpPr>
          <p:nvPr>
            <p:ph type="title"/>
          </p:nvPr>
        </p:nvSpPr>
        <p:spPr>
          <a:noFill/>
          <a:ln/>
        </p:spPr>
        <p:txBody>
          <a:bodyPr/>
          <a:lstStyle/>
          <a:p>
            <a:r>
              <a:rPr lang="en-US"/>
              <a:t>REACTIVITY </a:t>
            </a:r>
            <a:r>
              <a:rPr lang="en-US" sz="1800"/>
              <a:t>(Cont’d)</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body" idx="1"/>
          </p:nvPr>
        </p:nvSpPr>
        <p:spPr bwMode="auto">
          <a:xfrm>
            <a:off x="685800" y="1198563"/>
            <a:ext cx="7772400" cy="4451350"/>
          </a:xfrm>
          <a:noFill/>
          <a:ln w="57150" cmpd="thinThick">
            <a:miter lim="800000"/>
            <a:headEnd/>
            <a:tailEnd/>
          </a:ln>
        </p:spPr>
        <p:txBody>
          <a:bodyPr vert="horz" wrap="square" lIns="90488" tIns="44450" rIns="90488" bIns="44450" numCol="1" anchor="ctr" anchorCtr="1" compatLnSpc="1">
            <a:prstTxWarp prst="textNoShape">
              <a:avLst/>
            </a:prstTxWarp>
          </a:bodyPr>
          <a:lstStyle/>
          <a:p>
            <a:r>
              <a:rPr lang="en-US"/>
              <a:t>EP toxicity test replaced with the Toxicity Characteristic Leaching Procedure (TCLP).</a:t>
            </a:r>
          </a:p>
          <a:p>
            <a:r>
              <a:rPr lang="en-US"/>
              <a:t>Adds 25 organic constituents to the eight metals, four pesticides, and two herbicides on the EP toxicity list.</a:t>
            </a:r>
          </a:p>
          <a:p>
            <a:r>
              <a:rPr lang="en-US"/>
              <a:t>A toxicity characteristic waste is any waste which contains one of 39 toxic contaminants at a level that exceeds the regulatory level in mg/l based on a TCLP test.</a:t>
            </a:r>
          </a:p>
          <a:p>
            <a:r>
              <a:rPr lang="en-US"/>
              <a:t>These wastes can be anything from a creosote-treated telephone pole to lead-based paint chips removed from an old building.</a:t>
            </a:r>
          </a:p>
        </p:txBody>
      </p:sp>
      <p:sp>
        <p:nvSpPr>
          <p:cNvPr id="59395" name="Rectangle 3"/>
          <p:cNvSpPr>
            <a:spLocks noGrp="1" noChangeArrowheads="1"/>
          </p:cNvSpPr>
          <p:nvPr>
            <p:ph type="title"/>
          </p:nvPr>
        </p:nvSpPr>
        <p:spPr>
          <a:noFill/>
          <a:ln/>
        </p:spPr>
        <p:txBody>
          <a:bodyPr/>
          <a:lstStyle/>
          <a:p>
            <a:r>
              <a:rPr lang="en-US"/>
              <a:t>TOXICITY</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938213" y="180975"/>
            <a:ext cx="7269162" cy="398463"/>
          </a:xfrm>
          <a:noFill/>
          <a:ln/>
        </p:spPr>
        <p:txBody>
          <a:bodyPr wrap="none" anchor="t" anchorCtr="0"/>
          <a:lstStyle/>
          <a:p>
            <a:r>
              <a:rPr lang="en-US"/>
              <a:t>EFFECTIVE/ COMPLIANCE DATES FOR TC RULE</a:t>
            </a:r>
          </a:p>
        </p:txBody>
      </p:sp>
      <p:sp>
        <p:nvSpPr>
          <p:cNvPr id="61443" name="Rectangle 3"/>
          <p:cNvSpPr>
            <a:spLocks noGrp="1" noChangeArrowheads="1"/>
          </p:cNvSpPr>
          <p:nvPr>
            <p:ph type="body" idx="1"/>
          </p:nvPr>
        </p:nvSpPr>
        <p:spPr bwMode="auto">
          <a:xfrm>
            <a:off x="685800" y="1198563"/>
            <a:ext cx="7772400" cy="4098925"/>
          </a:xfrm>
          <a:noFill/>
          <a:ln w="57150" cmpd="thinThick">
            <a:miter lim="800000"/>
            <a:headEnd/>
            <a:tailEnd/>
          </a:ln>
        </p:spPr>
        <p:txBody>
          <a:bodyPr vert="horz" wrap="square" lIns="90488" tIns="44450" rIns="90488" bIns="44450" numCol="1" anchor="ctr" anchorCtr="1" compatLnSpc="1">
            <a:prstTxWarp prst="textNoShape">
              <a:avLst/>
            </a:prstTxWarp>
          </a:bodyPr>
          <a:lstStyle/>
          <a:p>
            <a:r>
              <a:rPr lang="en-US"/>
              <a:t>Effective September 25, 1990</a:t>
            </a:r>
          </a:p>
          <a:p>
            <a:r>
              <a:rPr lang="en-US"/>
              <a:t>Compliance required:</a:t>
            </a:r>
          </a:p>
          <a:p>
            <a:pPr lvl="1"/>
            <a:r>
              <a:rPr lang="en-US" sz="2400"/>
              <a:t>September 25, 1990 for large quantity generators and TSDFs</a:t>
            </a:r>
          </a:p>
          <a:p>
            <a:pPr lvl="1"/>
            <a:r>
              <a:rPr lang="en-US" sz="2400"/>
              <a:t>March 29, 1991 for small quantity generators</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Oval 2"/>
          <p:cNvSpPr>
            <a:spLocks noChangeArrowheads="1"/>
          </p:cNvSpPr>
          <p:nvPr/>
        </p:nvSpPr>
        <p:spPr bwMode="auto">
          <a:xfrm>
            <a:off x="2208213" y="1089025"/>
            <a:ext cx="4727575" cy="4727575"/>
          </a:xfrm>
          <a:prstGeom prst="ellipse">
            <a:avLst/>
          </a:prstGeom>
          <a:solidFill>
            <a:schemeClr val="bg2"/>
          </a:solidFill>
          <a:ln w="25400">
            <a:solidFill>
              <a:schemeClr val="tx1"/>
            </a:solidFill>
            <a:round/>
            <a:headEnd/>
            <a:tailEnd/>
          </a:ln>
          <a:effectLst/>
        </p:spPr>
        <p:txBody>
          <a:bodyPr wrap="none" anchor="ctr"/>
          <a:lstStyle/>
          <a:p>
            <a:endParaRPr lang="en-US"/>
          </a:p>
        </p:txBody>
      </p:sp>
      <p:sp>
        <p:nvSpPr>
          <p:cNvPr id="8195" name="Oval 3"/>
          <p:cNvSpPr>
            <a:spLocks noChangeArrowheads="1"/>
          </p:cNvSpPr>
          <p:nvPr/>
        </p:nvSpPr>
        <p:spPr bwMode="auto">
          <a:xfrm>
            <a:off x="2767013" y="1647825"/>
            <a:ext cx="3609975" cy="3609975"/>
          </a:xfrm>
          <a:prstGeom prst="ellipse">
            <a:avLst/>
          </a:prstGeom>
          <a:solidFill>
            <a:srgbClr val="A4AA00"/>
          </a:solidFill>
          <a:ln w="25400">
            <a:solidFill>
              <a:schemeClr val="tx1"/>
            </a:solidFill>
            <a:round/>
            <a:headEnd/>
            <a:tailEnd/>
          </a:ln>
          <a:effectLst/>
        </p:spPr>
        <p:txBody>
          <a:bodyPr wrap="none" anchor="ctr"/>
          <a:lstStyle/>
          <a:p>
            <a:endParaRPr lang="en-US"/>
          </a:p>
        </p:txBody>
      </p:sp>
      <p:sp>
        <p:nvSpPr>
          <p:cNvPr id="8196" name="Oval 4"/>
          <p:cNvSpPr>
            <a:spLocks noChangeArrowheads="1"/>
          </p:cNvSpPr>
          <p:nvPr/>
        </p:nvSpPr>
        <p:spPr bwMode="auto">
          <a:xfrm>
            <a:off x="3362325" y="2243138"/>
            <a:ext cx="2419350" cy="2419350"/>
          </a:xfrm>
          <a:prstGeom prst="ellipse">
            <a:avLst/>
          </a:prstGeom>
          <a:solidFill>
            <a:srgbClr val="00838F"/>
          </a:solidFill>
          <a:ln w="25400">
            <a:solidFill>
              <a:schemeClr val="tx1"/>
            </a:solidFill>
            <a:round/>
            <a:headEnd/>
            <a:tailEnd/>
          </a:ln>
          <a:effectLst/>
        </p:spPr>
        <p:txBody>
          <a:bodyPr wrap="none" anchor="ctr"/>
          <a:lstStyle/>
          <a:p>
            <a:endParaRPr lang="en-US"/>
          </a:p>
        </p:txBody>
      </p:sp>
      <p:sp>
        <p:nvSpPr>
          <p:cNvPr id="8197" name="Rectangle 5"/>
          <p:cNvSpPr>
            <a:spLocks noGrp="1" noChangeArrowheads="1"/>
          </p:cNvSpPr>
          <p:nvPr>
            <p:ph type="title"/>
          </p:nvPr>
        </p:nvSpPr>
        <p:spPr>
          <a:noFill/>
          <a:ln/>
        </p:spPr>
        <p:txBody>
          <a:bodyPr/>
          <a:lstStyle/>
          <a:p>
            <a:r>
              <a:rPr lang="en-US"/>
              <a:t>THE WORLD OF WASTE</a:t>
            </a:r>
          </a:p>
        </p:txBody>
      </p:sp>
      <p:sp>
        <p:nvSpPr>
          <p:cNvPr id="8198" name="Oval 6"/>
          <p:cNvSpPr>
            <a:spLocks noChangeArrowheads="1"/>
          </p:cNvSpPr>
          <p:nvPr/>
        </p:nvSpPr>
        <p:spPr bwMode="auto">
          <a:xfrm>
            <a:off x="3984625" y="2865438"/>
            <a:ext cx="1174750" cy="1174750"/>
          </a:xfrm>
          <a:prstGeom prst="ellipse">
            <a:avLst/>
          </a:prstGeom>
          <a:solidFill>
            <a:srgbClr val="F2500D"/>
          </a:solidFill>
          <a:ln w="25400">
            <a:solidFill>
              <a:schemeClr val="tx1"/>
            </a:solidFill>
            <a:round/>
            <a:headEnd/>
            <a:tailEnd/>
          </a:ln>
          <a:effectLst/>
        </p:spPr>
        <p:txBody>
          <a:bodyPr wrap="none" anchor="ctr"/>
          <a:lstStyle/>
          <a:p>
            <a:endParaRPr lang="en-US"/>
          </a:p>
        </p:txBody>
      </p:sp>
      <p:sp>
        <p:nvSpPr>
          <p:cNvPr id="8199" name="Rectangle 7"/>
          <p:cNvSpPr>
            <a:spLocks noChangeArrowheads="1"/>
          </p:cNvSpPr>
          <p:nvPr/>
        </p:nvSpPr>
        <p:spPr bwMode="auto">
          <a:xfrm>
            <a:off x="3719513" y="1289050"/>
            <a:ext cx="1704975" cy="309563"/>
          </a:xfrm>
          <a:prstGeom prst="rect">
            <a:avLst/>
          </a:prstGeom>
          <a:noFill/>
          <a:ln w="57150" cmpd="thinThick">
            <a:noFill/>
            <a:miter lim="800000"/>
            <a:headEnd/>
            <a:tailEnd/>
          </a:ln>
          <a:effectLst/>
        </p:spPr>
        <p:txBody>
          <a:bodyPr wrap="none" lIns="90488" tIns="44450" rIns="90488" bIns="44450">
            <a:spAutoFit/>
          </a:bodyPr>
          <a:lstStyle/>
          <a:p>
            <a:pPr algn="ctr"/>
            <a:r>
              <a:rPr lang="en-US" sz="1600">
                <a:solidFill>
                  <a:srgbClr val="000000"/>
                </a:solidFill>
              </a:rPr>
              <a:t>Everything Else</a:t>
            </a:r>
          </a:p>
        </p:txBody>
      </p:sp>
      <p:sp>
        <p:nvSpPr>
          <p:cNvPr id="8200" name="Rectangle 8"/>
          <p:cNvSpPr>
            <a:spLocks noChangeArrowheads="1"/>
          </p:cNvSpPr>
          <p:nvPr/>
        </p:nvSpPr>
        <p:spPr bwMode="auto">
          <a:xfrm>
            <a:off x="3903663" y="1860550"/>
            <a:ext cx="1333500" cy="309563"/>
          </a:xfrm>
          <a:prstGeom prst="rect">
            <a:avLst/>
          </a:prstGeom>
          <a:noFill/>
          <a:ln w="57150" cmpd="thinThick">
            <a:noFill/>
            <a:miter lim="800000"/>
            <a:headEnd/>
            <a:tailEnd/>
          </a:ln>
          <a:effectLst/>
        </p:spPr>
        <p:txBody>
          <a:bodyPr wrap="none" lIns="90488" tIns="44450" rIns="90488" bIns="44450">
            <a:spAutoFit/>
          </a:bodyPr>
          <a:lstStyle/>
          <a:p>
            <a:pPr algn="ctr"/>
            <a:r>
              <a:rPr lang="en-US" sz="1600">
                <a:solidFill>
                  <a:srgbClr val="000000"/>
                </a:solidFill>
              </a:rPr>
              <a:t>Solid Waste</a:t>
            </a:r>
          </a:p>
        </p:txBody>
      </p:sp>
      <p:sp>
        <p:nvSpPr>
          <p:cNvPr id="8201" name="Rectangle 9"/>
          <p:cNvSpPr>
            <a:spLocks noChangeArrowheads="1"/>
          </p:cNvSpPr>
          <p:nvPr/>
        </p:nvSpPr>
        <p:spPr bwMode="auto">
          <a:xfrm>
            <a:off x="3652838" y="2586038"/>
            <a:ext cx="1873250" cy="309562"/>
          </a:xfrm>
          <a:prstGeom prst="rect">
            <a:avLst/>
          </a:prstGeom>
          <a:noFill/>
          <a:ln w="57150" cmpd="thinThick">
            <a:noFill/>
            <a:miter lim="800000"/>
            <a:headEnd/>
            <a:tailEnd/>
          </a:ln>
          <a:effectLst/>
        </p:spPr>
        <p:txBody>
          <a:bodyPr wrap="none" lIns="90488" tIns="44450" rIns="90488" bIns="44450">
            <a:spAutoFit/>
          </a:bodyPr>
          <a:lstStyle/>
          <a:p>
            <a:pPr algn="ctr"/>
            <a:r>
              <a:rPr lang="en-US" sz="1600">
                <a:solidFill>
                  <a:srgbClr val="000000"/>
                </a:solidFill>
              </a:rPr>
              <a:t>Hazardous Waste</a:t>
            </a:r>
          </a:p>
        </p:txBody>
      </p:sp>
      <p:sp>
        <p:nvSpPr>
          <p:cNvPr id="8202" name="Rectangle 10"/>
          <p:cNvSpPr>
            <a:spLocks noChangeArrowheads="1"/>
          </p:cNvSpPr>
          <p:nvPr/>
        </p:nvSpPr>
        <p:spPr bwMode="auto">
          <a:xfrm>
            <a:off x="4271963" y="3314700"/>
            <a:ext cx="596900" cy="309563"/>
          </a:xfrm>
          <a:prstGeom prst="rect">
            <a:avLst/>
          </a:prstGeom>
          <a:noFill/>
          <a:ln w="57150" cmpd="thinThick">
            <a:noFill/>
            <a:miter lim="800000"/>
            <a:headEnd/>
            <a:tailEnd/>
          </a:ln>
          <a:effectLst/>
        </p:spPr>
        <p:txBody>
          <a:bodyPr wrap="none" lIns="90488" tIns="44450" rIns="90488" bIns="44450">
            <a:spAutoFit/>
          </a:bodyPr>
          <a:lstStyle/>
          <a:p>
            <a:pPr algn="ctr"/>
            <a:r>
              <a:rPr lang="en-US" sz="1600">
                <a:solidFill>
                  <a:srgbClr val="000000"/>
                </a:solidFill>
              </a:rPr>
              <a:t>LDR</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body" idx="1"/>
          </p:nvPr>
        </p:nvSpPr>
        <p:spPr bwMode="auto">
          <a:xfrm>
            <a:off x="1041400" y="2185988"/>
            <a:ext cx="7061200" cy="1511300"/>
          </a:xfrm>
          <a:noFill/>
          <a:ln w="12700">
            <a:miter lim="800000"/>
            <a:headEnd/>
            <a:tailEnd/>
          </a:ln>
        </p:spPr>
        <p:txBody>
          <a:bodyPr vert="horz" wrap="square" lIns="63500" tIns="25400" rIns="63500" bIns="25400" numCol="1" anchor="ctr" anchorCtr="1" compatLnSpc="1">
            <a:prstTxWarp prst="textNoShape">
              <a:avLst/>
            </a:prstTxWarp>
            <a:spAutoFit/>
          </a:bodyPr>
          <a:lstStyle/>
          <a:p>
            <a:pPr marL="0" indent="0">
              <a:lnSpc>
                <a:spcPct val="100000"/>
              </a:lnSpc>
              <a:buFontTx/>
              <a:buNone/>
            </a:pPr>
            <a:r>
              <a:rPr lang="en-US"/>
              <a:t>Does not apply to soil and debris from corrective action activities for Underground Storage Tanks (USTs) that are regulated under Subtitle I of RCRA.</a:t>
            </a:r>
          </a:p>
        </p:txBody>
      </p:sp>
      <p:sp>
        <p:nvSpPr>
          <p:cNvPr id="63491" name="Rectangle 3"/>
          <p:cNvSpPr>
            <a:spLocks noGrp="1" noChangeArrowheads="1"/>
          </p:cNvSpPr>
          <p:nvPr>
            <p:ph type="title"/>
          </p:nvPr>
        </p:nvSpPr>
        <p:spPr>
          <a:noFill/>
          <a:ln/>
        </p:spPr>
        <p:txBody>
          <a:bodyPr/>
          <a:lstStyle/>
          <a:p>
            <a:r>
              <a:rPr lang="en-US"/>
              <a:t>EXCEPTION TO THE TC RULE</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body" idx="1"/>
          </p:nvPr>
        </p:nvSpPr>
        <p:spPr bwMode="auto">
          <a:xfrm>
            <a:off x="1041400" y="1339850"/>
            <a:ext cx="7061200" cy="3875088"/>
          </a:xfrm>
          <a:noFill/>
          <a:ln w="12700">
            <a:miter lim="800000"/>
            <a:headEnd/>
            <a:tailEnd/>
          </a:ln>
        </p:spPr>
        <p:txBody>
          <a:bodyPr vert="horz" wrap="square" lIns="63500" tIns="25400" rIns="63500" bIns="25400" numCol="1" anchor="ctr" anchorCtr="1" compatLnSpc="1">
            <a:prstTxWarp prst="textNoShape">
              <a:avLst/>
            </a:prstTxWarp>
            <a:spAutoFit/>
          </a:bodyPr>
          <a:lstStyle/>
          <a:p>
            <a:pPr marL="0" indent="0">
              <a:spcBef>
                <a:spcPct val="0"/>
              </a:spcBef>
              <a:buFontTx/>
              <a:buNone/>
            </a:pPr>
            <a:r>
              <a:rPr lang="en-US"/>
              <a:t>If a listed waste is mixed with a solid waste the mixture retains the listing, </a:t>
            </a:r>
            <a:r>
              <a:rPr lang="en-US" i="1"/>
              <a:t>unless</a:t>
            </a:r>
            <a:r>
              <a:rPr lang="en-US"/>
              <a:t> the listed waste is listed solely because it exhibits characteristics and the resultant mixture no longer exhibits any characteristics.</a:t>
            </a:r>
          </a:p>
          <a:p>
            <a:pPr marL="0" indent="0">
              <a:spcBef>
                <a:spcPct val="0"/>
              </a:spcBef>
              <a:buFontTx/>
              <a:buNone/>
            </a:pPr>
            <a:endParaRPr lang="en-US"/>
          </a:p>
          <a:p>
            <a:pPr marL="0" indent="0">
              <a:spcBef>
                <a:spcPct val="0"/>
              </a:spcBef>
              <a:buFontTx/>
              <a:buNone/>
            </a:pPr>
            <a:r>
              <a:rPr lang="en-US"/>
              <a:t>If a characteristic waste is mixed with a solid waste the mixture is hazardous only if it exhibits a characteristic.</a:t>
            </a:r>
          </a:p>
          <a:p>
            <a:pPr marL="0" indent="0">
              <a:spcBef>
                <a:spcPct val="0"/>
              </a:spcBef>
              <a:buFontTx/>
              <a:buNone/>
            </a:pPr>
            <a:endParaRPr lang="en-US"/>
          </a:p>
          <a:p>
            <a:pPr marL="0" indent="0">
              <a:spcBef>
                <a:spcPct val="0"/>
              </a:spcBef>
              <a:buFontTx/>
              <a:buNone/>
            </a:pPr>
            <a:r>
              <a:rPr lang="en-US" i="1"/>
              <a:t>NOTE:  Wastewater exemptions exist.</a:t>
            </a:r>
          </a:p>
        </p:txBody>
      </p:sp>
      <p:sp>
        <p:nvSpPr>
          <p:cNvPr id="65539" name="Rectangle 3"/>
          <p:cNvSpPr>
            <a:spLocks noGrp="1" noChangeArrowheads="1"/>
          </p:cNvSpPr>
          <p:nvPr>
            <p:ph type="title"/>
          </p:nvPr>
        </p:nvSpPr>
        <p:spPr>
          <a:noFill/>
          <a:ln/>
        </p:spPr>
        <p:txBody>
          <a:bodyPr/>
          <a:lstStyle/>
          <a:p>
            <a:r>
              <a:rPr lang="en-US"/>
              <a:t>MIXTURES</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2"/>
          <p:cNvPicPr>
            <a:picLocks noChangeArrowheads="1"/>
          </p:cNvPicPr>
          <p:nvPr/>
        </p:nvPicPr>
        <p:blipFill>
          <a:blip r:embed="rId3" cstate="print"/>
          <a:srcRect/>
          <a:stretch>
            <a:fillRect/>
          </a:stretch>
        </p:blipFill>
        <p:spPr bwMode="auto">
          <a:xfrm>
            <a:off x="646113" y="974725"/>
            <a:ext cx="7851775" cy="4845050"/>
          </a:xfrm>
          <a:prstGeom prst="rect">
            <a:avLst/>
          </a:prstGeom>
          <a:noFill/>
          <a:ln w="12700" cmpd="thinThick">
            <a:noFill/>
            <a:miter lim="800000"/>
            <a:headEnd/>
            <a:tailEnd/>
          </a:ln>
          <a:effectLst/>
        </p:spPr>
      </p:pic>
      <p:sp>
        <p:nvSpPr>
          <p:cNvPr id="67587" name="Rectangle 3"/>
          <p:cNvSpPr>
            <a:spLocks noChangeArrowheads="1"/>
          </p:cNvSpPr>
          <p:nvPr/>
        </p:nvSpPr>
        <p:spPr bwMode="auto">
          <a:xfrm>
            <a:off x="1046163" y="4779963"/>
            <a:ext cx="2244725" cy="590550"/>
          </a:xfrm>
          <a:prstGeom prst="rect">
            <a:avLst/>
          </a:prstGeom>
          <a:noFill/>
          <a:ln w="12700" cmpd="thinThick">
            <a:noFill/>
            <a:miter lim="800000"/>
            <a:headEnd/>
            <a:tailEnd/>
          </a:ln>
          <a:effectLst/>
        </p:spPr>
        <p:txBody>
          <a:bodyPr wrap="none" anchor="ctr"/>
          <a:lstStyle/>
          <a:p>
            <a:endParaRPr lang="en-US"/>
          </a:p>
        </p:txBody>
      </p:sp>
      <p:sp>
        <p:nvSpPr>
          <p:cNvPr id="67588" name="Rectangle 4"/>
          <p:cNvSpPr>
            <a:spLocks noGrp="1" noChangeArrowheads="1"/>
          </p:cNvSpPr>
          <p:nvPr>
            <p:ph type="title"/>
          </p:nvPr>
        </p:nvSpPr>
        <p:spPr>
          <a:noFill/>
          <a:ln/>
        </p:spPr>
        <p:txBody>
          <a:bodyPr/>
          <a:lstStyle/>
          <a:p>
            <a:r>
              <a:rPr lang="en-US"/>
              <a:t>THE MIXTURE RULE</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noFill/>
          <a:ln/>
        </p:spPr>
        <p:txBody>
          <a:bodyPr/>
          <a:lstStyle/>
          <a:p>
            <a:r>
              <a:rPr lang="en-US"/>
              <a:t>MIXTURE RULE SCENARIOS</a:t>
            </a:r>
          </a:p>
        </p:txBody>
      </p:sp>
      <p:sp>
        <p:nvSpPr>
          <p:cNvPr id="69635" name="Rectangle 3"/>
          <p:cNvSpPr>
            <a:spLocks noGrp="1" noChangeArrowheads="1"/>
          </p:cNvSpPr>
          <p:nvPr>
            <p:ph type="body" idx="1"/>
          </p:nvPr>
        </p:nvSpPr>
        <p:spPr bwMode="auto">
          <a:xfrm>
            <a:off x="685800" y="1177925"/>
            <a:ext cx="7772400" cy="1622425"/>
          </a:xfrm>
          <a:noFill/>
          <a:ln w="57150" cmpd="thinThick">
            <a:miter lim="800000"/>
            <a:headEnd/>
            <a:tailEnd/>
          </a:ln>
        </p:spPr>
        <p:txBody>
          <a:bodyPr vert="horz" wrap="square" lIns="90488" tIns="44450" rIns="90488" bIns="44450" numCol="1" anchor="t" anchorCtr="1" compatLnSpc="1">
            <a:prstTxWarp prst="textNoShape">
              <a:avLst/>
            </a:prstTxWarp>
          </a:bodyPr>
          <a:lstStyle/>
          <a:p>
            <a:pPr>
              <a:spcBef>
                <a:spcPct val="55000"/>
              </a:spcBef>
              <a:buFontTx/>
              <a:buNone/>
            </a:pPr>
            <a:r>
              <a:rPr lang="en-US"/>
              <a:t>Mixture Rule Scenarios</a:t>
            </a:r>
          </a:p>
          <a:p>
            <a:pPr>
              <a:spcBef>
                <a:spcPct val="55000"/>
              </a:spcBef>
            </a:pPr>
            <a:r>
              <a:rPr lang="en-US"/>
              <a:t>Mixing with hazardous waste listed for toxicity</a:t>
            </a:r>
          </a:p>
          <a:p>
            <a:pPr>
              <a:spcBef>
                <a:spcPct val="55000"/>
              </a:spcBef>
            </a:pPr>
            <a:r>
              <a:rPr lang="en-US"/>
              <a:t>Mixing with hazardous waste characteristically</a:t>
            </a:r>
          </a:p>
        </p:txBody>
      </p:sp>
      <p:pic>
        <p:nvPicPr>
          <p:cNvPr id="69636" name="Picture 4"/>
          <p:cNvPicPr>
            <a:picLocks noChangeArrowheads="1"/>
          </p:cNvPicPr>
          <p:nvPr/>
        </p:nvPicPr>
        <p:blipFill>
          <a:blip r:embed="rId3" cstate="print"/>
          <a:srcRect/>
          <a:stretch>
            <a:fillRect/>
          </a:stretch>
        </p:blipFill>
        <p:spPr bwMode="auto">
          <a:xfrm>
            <a:off x="1473200" y="3100388"/>
            <a:ext cx="6527800" cy="2578100"/>
          </a:xfrm>
          <a:prstGeom prst="rect">
            <a:avLst/>
          </a:prstGeom>
          <a:noFill/>
          <a:ln w="12700" cmpd="thinThick">
            <a:noFill/>
            <a:miter lim="800000"/>
            <a:headEnd/>
            <a:tailEnd/>
          </a:ln>
          <a:effectLst/>
        </p:spPr>
      </p:pic>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body" idx="1"/>
          </p:nvPr>
        </p:nvSpPr>
        <p:spPr bwMode="auto">
          <a:xfrm>
            <a:off x="1000125" y="1260475"/>
            <a:ext cx="7118350" cy="3940175"/>
          </a:xfrm>
          <a:noFill/>
          <a:ln w="57150" cmpd="thinThick">
            <a:miter lim="800000"/>
            <a:headEnd/>
            <a:tailEnd/>
          </a:ln>
        </p:spPr>
        <p:txBody>
          <a:bodyPr vert="horz" wrap="square" lIns="90488" tIns="44450" rIns="90488" bIns="44450" numCol="1" anchor="ctr" anchorCtr="1" compatLnSpc="1">
            <a:prstTxWarp prst="textNoShape">
              <a:avLst/>
            </a:prstTxWarp>
          </a:bodyPr>
          <a:lstStyle/>
          <a:p>
            <a:r>
              <a:rPr lang="en-US"/>
              <a:t>Derived from:</a:t>
            </a:r>
          </a:p>
          <a:p>
            <a:pPr lvl="1"/>
            <a:r>
              <a:rPr lang="en-US"/>
              <a:t>Any solid waste generated from the treatment, storage, or disposal of a hazardous waste is a hazardous waste.</a:t>
            </a:r>
          </a:p>
          <a:p>
            <a:pPr>
              <a:spcBef>
                <a:spcPct val="80000"/>
              </a:spcBef>
            </a:pPr>
            <a:r>
              <a:rPr lang="en-US"/>
              <a:t>Possibilities:</a:t>
            </a:r>
          </a:p>
          <a:p>
            <a:pPr lvl="1"/>
            <a:r>
              <a:rPr lang="en-US"/>
              <a:t>Derived from a listed waste</a:t>
            </a:r>
          </a:p>
          <a:p>
            <a:pPr lvl="1"/>
            <a:r>
              <a:rPr lang="en-US"/>
              <a:t>Derived from a characteristic waste</a:t>
            </a:r>
          </a:p>
        </p:txBody>
      </p:sp>
      <p:sp>
        <p:nvSpPr>
          <p:cNvPr id="71683" name="Rectangle 3"/>
          <p:cNvSpPr>
            <a:spLocks noGrp="1" noChangeArrowheads="1"/>
          </p:cNvSpPr>
          <p:nvPr>
            <p:ph type="title"/>
          </p:nvPr>
        </p:nvSpPr>
        <p:spPr>
          <a:noFill/>
          <a:ln/>
        </p:spPr>
        <p:txBody>
          <a:bodyPr/>
          <a:lstStyle/>
          <a:p>
            <a:r>
              <a:rPr lang="en-US"/>
              <a:t>THE “DERIVED FROM” RULE</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730" name="Picture 2"/>
          <p:cNvPicPr>
            <a:picLocks noChangeArrowheads="1"/>
          </p:cNvPicPr>
          <p:nvPr/>
        </p:nvPicPr>
        <p:blipFill>
          <a:blip r:embed="rId3" cstate="print"/>
          <a:srcRect/>
          <a:stretch>
            <a:fillRect/>
          </a:stretch>
        </p:blipFill>
        <p:spPr bwMode="auto">
          <a:xfrm>
            <a:off x="1328738" y="1027113"/>
            <a:ext cx="6434137" cy="4833937"/>
          </a:xfrm>
          <a:prstGeom prst="rect">
            <a:avLst/>
          </a:prstGeom>
          <a:noFill/>
          <a:ln w="12700" cmpd="thinThick">
            <a:noFill/>
            <a:miter lim="800000"/>
            <a:headEnd/>
            <a:tailEnd/>
          </a:ln>
          <a:effectLst/>
        </p:spPr>
      </p:pic>
      <p:sp>
        <p:nvSpPr>
          <p:cNvPr id="73731" name="Rectangle 3"/>
          <p:cNvSpPr>
            <a:spLocks noGrp="1" noChangeArrowheads="1"/>
          </p:cNvSpPr>
          <p:nvPr>
            <p:ph type="title"/>
          </p:nvPr>
        </p:nvSpPr>
        <p:spPr>
          <a:noFill/>
          <a:ln/>
        </p:spPr>
        <p:txBody>
          <a:bodyPr/>
          <a:lstStyle/>
          <a:p>
            <a:r>
              <a:rPr lang="en-US"/>
              <a:t>THE “DERIVED FROM” RULE</a:t>
            </a: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body" idx="1"/>
          </p:nvPr>
        </p:nvSpPr>
        <p:spPr bwMode="auto">
          <a:xfrm>
            <a:off x="685800" y="1198563"/>
            <a:ext cx="7772400" cy="1558925"/>
          </a:xfrm>
          <a:noFill/>
          <a:ln w="57150" cmpd="thinThick">
            <a:miter lim="800000"/>
            <a:headEnd/>
            <a:tailEnd/>
          </a:ln>
        </p:spPr>
        <p:txBody>
          <a:bodyPr vert="horz" wrap="square" lIns="90488" tIns="44450" rIns="90488" bIns="44450" numCol="1" anchor="t" anchorCtr="1" compatLnSpc="1">
            <a:prstTxWarp prst="textNoShape">
              <a:avLst/>
            </a:prstTxWarp>
          </a:bodyPr>
          <a:lstStyle/>
          <a:p>
            <a:pPr>
              <a:spcBef>
                <a:spcPct val="55000"/>
              </a:spcBef>
              <a:buFontTx/>
              <a:buNone/>
            </a:pPr>
            <a:r>
              <a:rPr lang="en-US"/>
              <a:t>“Derived From” Rule Scenarios</a:t>
            </a:r>
          </a:p>
          <a:p>
            <a:pPr>
              <a:spcBef>
                <a:spcPct val="55000"/>
              </a:spcBef>
            </a:pPr>
            <a:r>
              <a:rPr lang="en-US"/>
              <a:t>Derived from waste listed for toxicity</a:t>
            </a:r>
          </a:p>
          <a:p>
            <a:pPr>
              <a:spcBef>
                <a:spcPct val="55000"/>
              </a:spcBef>
            </a:pPr>
            <a:r>
              <a:rPr lang="en-US"/>
              <a:t>Derived from waste characteristically toxic</a:t>
            </a:r>
          </a:p>
        </p:txBody>
      </p:sp>
      <p:pic>
        <p:nvPicPr>
          <p:cNvPr id="75779" name="Picture 3"/>
          <p:cNvPicPr>
            <a:picLocks noChangeArrowheads="1"/>
          </p:cNvPicPr>
          <p:nvPr/>
        </p:nvPicPr>
        <p:blipFill>
          <a:blip r:embed="rId3" cstate="print"/>
          <a:srcRect/>
          <a:stretch>
            <a:fillRect/>
          </a:stretch>
        </p:blipFill>
        <p:spPr bwMode="auto">
          <a:xfrm>
            <a:off x="2628900" y="2921000"/>
            <a:ext cx="3886200" cy="2819400"/>
          </a:xfrm>
          <a:prstGeom prst="rect">
            <a:avLst/>
          </a:prstGeom>
          <a:noFill/>
          <a:ln w="12700" cmpd="thinThick">
            <a:noFill/>
            <a:miter lim="800000"/>
            <a:headEnd/>
            <a:tailEnd/>
          </a:ln>
          <a:effectLst/>
        </p:spPr>
      </p:pic>
      <p:sp>
        <p:nvSpPr>
          <p:cNvPr id="75780" name="Rectangle 4"/>
          <p:cNvSpPr>
            <a:spLocks noGrp="1" noChangeArrowheads="1"/>
          </p:cNvSpPr>
          <p:nvPr>
            <p:ph type="title"/>
          </p:nvPr>
        </p:nvSpPr>
        <p:spPr>
          <a:noFill/>
          <a:ln/>
        </p:spPr>
        <p:txBody>
          <a:bodyPr/>
          <a:lstStyle/>
          <a:p>
            <a:r>
              <a:rPr lang="en-US"/>
              <a:t>“DERIVED FROM” RULE SCENARIOS</a:t>
            </a: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ChangeArrowheads="1"/>
          </p:cNvSpPr>
          <p:nvPr/>
        </p:nvSpPr>
        <p:spPr bwMode="auto">
          <a:xfrm>
            <a:off x="935038" y="1755775"/>
            <a:ext cx="7267575" cy="2773363"/>
          </a:xfrm>
          <a:prstGeom prst="rect">
            <a:avLst/>
          </a:prstGeom>
          <a:noFill/>
          <a:ln w="12700" cmpd="thinThick">
            <a:noFill/>
            <a:miter lim="800000"/>
            <a:headEnd/>
            <a:tailEnd/>
          </a:ln>
          <a:effectLst/>
        </p:spPr>
        <p:txBody>
          <a:bodyPr wrap="none" lIns="63500" tIns="25400" rIns="63500" bIns="25400">
            <a:spAutoFit/>
          </a:bodyPr>
          <a:lstStyle/>
          <a:p>
            <a:pPr>
              <a:lnSpc>
                <a:spcPct val="95000"/>
              </a:lnSpc>
            </a:pPr>
            <a:r>
              <a:rPr lang="en-US" sz="2400"/>
              <a:t>Any material that contains a listed hazardous </a:t>
            </a:r>
          </a:p>
          <a:p>
            <a:pPr>
              <a:lnSpc>
                <a:spcPct val="95000"/>
              </a:lnSpc>
            </a:pPr>
            <a:r>
              <a:rPr lang="en-US" sz="2400"/>
              <a:t>waste must be managed as if it were a hazardous</a:t>
            </a:r>
          </a:p>
          <a:p>
            <a:pPr>
              <a:lnSpc>
                <a:spcPct val="95000"/>
              </a:lnSpc>
            </a:pPr>
            <a:r>
              <a:rPr lang="en-US" sz="2400"/>
              <a:t>waste, as long as it contains the listed hazardous</a:t>
            </a:r>
          </a:p>
          <a:p>
            <a:pPr>
              <a:lnSpc>
                <a:spcPct val="95000"/>
              </a:lnSpc>
            </a:pPr>
            <a:r>
              <a:rPr lang="en-US" sz="2400"/>
              <a:t>waste.</a:t>
            </a:r>
          </a:p>
          <a:p>
            <a:pPr>
              <a:lnSpc>
                <a:spcPct val="95000"/>
              </a:lnSpc>
            </a:pPr>
            <a:endParaRPr lang="en-US" sz="2000"/>
          </a:p>
          <a:p>
            <a:pPr>
              <a:lnSpc>
                <a:spcPct val="95000"/>
              </a:lnSpc>
            </a:pPr>
            <a:endParaRPr lang="en-US" sz="2400"/>
          </a:p>
          <a:p>
            <a:pPr>
              <a:lnSpc>
                <a:spcPct val="95000"/>
              </a:lnSpc>
            </a:pPr>
            <a:r>
              <a:rPr lang="en-US" sz="2400" i="1"/>
              <a:t>Examples:   Groundwater or soil that contains</a:t>
            </a:r>
          </a:p>
          <a:p>
            <a:pPr>
              <a:lnSpc>
                <a:spcPct val="95000"/>
              </a:lnSpc>
            </a:pPr>
            <a:r>
              <a:rPr lang="en-US" sz="2400" i="1"/>
              <a:t>a listed hazardous waste.</a:t>
            </a:r>
          </a:p>
        </p:txBody>
      </p:sp>
      <p:sp>
        <p:nvSpPr>
          <p:cNvPr id="77827" name="Rectangle 3"/>
          <p:cNvSpPr>
            <a:spLocks noGrp="1" noChangeArrowheads="1"/>
          </p:cNvSpPr>
          <p:nvPr>
            <p:ph type="title"/>
          </p:nvPr>
        </p:nvSpPr>
        <p:spPr>
          <a:xfrm>
            <a:off x="280988" y="180975"/>
            <a:ext cx="8572500" cy="398463"/>
          </a:xfrm>
          <a:noFill/>
          <a:ln/>
        </p:spPr>
        <p:txBody>
          <a:bodyPr/>
          <a:lstStyle/>
          <a:p>
            <a:r>
              <a:rPr lang="en-US"/>
              <a:t>“CONTAINED-IN” POLICY</a:t>
            </a: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noFill/>
          <a:ln/>
        </p:spPr>
        <p:txBody>
          <a:bodyPr/>
          <a:lstStyle/>
          <a:p>
            <a:r>
              <a:rPr lang="en-US"/>
              <a:t>THE WORLD OF WASTE - HW EXCLUSIONS</a:t>
            </a:r>
          </a:p>
        </p:txBody>
      </p:sp>
      <p:sp>
        <p:nvSpPr>
          <p:cNvPr id="79875" name="Oval 3"/>
          <p:cNvSpPr>
            <a:spLocks noChangeArrowheads="1"/>
          </p:cNvSpPr>
          <p:nvPr/>
        </p:nvSpPr>
        <p:spPr bwMode="auto">
          <a:xfrm>
            <a:off x="2208213" y="1089025"/>
            <a:ext cx="4727575" cy="4727575"/>
          </a:xfrm>
          <a:prstGeom prst="ellipse">
            <a:avLst/>
          </a:prstGeom>
          <a:solidFill>
            <a:schemeClr val="bg2"/>
          </a:solidFill>
          <a:ln w="25400">
            <a:solidFill>
              <a:schemeClr val="tx1"/>
            </a:solidFill>
            <a:round/>
            <a:headEnd/>
            <a:tailEnd/>
          </a:ln>
          <a:effectLst/>
        </p:spPr>
        <p:txBody>
          <a:bodyPr wrap="none" anchor="ctr"/>
          <a:lstStyle/>
          <a:p>
            <a:endParaRPr lang="en-US"/>
          </a:p>
        </p:txBody>
      </p:sp>
      <p:sp>
        <p:nvSpPr>
          <p:cNvPr id="79876" name="Oval 4"/>
          <p:cNvSpPr>
            <a:spLocks noChangeArrowheads="1"/>
          </p:cNvSpPr>
          <p:nvPr/>
        </p:nvSpPr>
        <p:spPr bwMode="auto">
          <a:xfrm>
            <a:off x="2767013" y="1647825"/>
            <a:ext cx="3609975" cy="3609975"/>
          </a:xfrm>
          <a:prstGeom prst="ellipse">
            <a:avLst/>
          </a:prstGeom>
          <a:solidFill>
            <a:srgbClr val="A4AA00"/>
          </a:solidFill>
          <a:ln w="25400">
            <a:solidFill>
              <a:schemeClr val="tx1"/>
            </a:solidFill>
            <a:round/>
            <a:headEnd/>
            <a:tailEnd/>
          </a:ln>
          <a:effectLst/>
        </p:spPr>
        <p:txBody>
          <a:bodyPr wrap="none" anchor="ctr"/>
          <a:lstStyle/>
          <a:p>
            <a:endParaRPr lang="en-US"/>
          </a:p>
        </p:txBody>
      </p:sp>
      <p:sp>
        <p:nvSpPr>
          <p:cNvPr id="79877" name="Oval 5"/>
          <p:cNvSpPr>
            <a:spLocks noChangeArrowheads="1"/>
          </p:cNvSpPr>
          <p:nvPr/>
        </p:nvSpPr>
        <p:spPr bwMode="auto">
          <a:xfrm>
            <a:off x="3362325" y="2243138"/>
            <a:ext cx="2419350" cy="2419350"/>
          </a:xfrm>
          <a:prstGeom prst="ellipse">
            <a:avLst/>
          </a:prstGeom>
          <a:solidFill>
            <a:srgbClr val="00838F"/>
          </a:solidFill>
          <a:ln w="25400">
            <a:solidFill>
              <a:schemeClr val="tx1"/>
            </a:solidFill>
            <a:round/>
            <a:headEnd/>
            <a:tailEnd/>
          </a:ln>
          <a:effectLst/>
        </p:spPr>
        <p:txBody>
          <a:bodyPr wrap="none" anchor="ctr"/>
          <a:lstStyle/>
          <a:p>
            <a:endParaRPr lang="en-US"/>
          </a:p>
        </p:txBody>
      </p:sp>
      <p:sp>
        <p:nvSpPr>
          <p:cNvPr id="79878" name="Oval 6"/>
          <p:cNvSpPr>
            <a:spLocks noChangeArrowheads="1"/>
          </p:cNvSpPr>
          <p:nvPr/>
        </p:nvSpPr>
        <p:spPr bwMode="auto">
          <a:xfrm>
            <a:off x="3984625" y="2865438"/>
            <a:ext cx="1174750" cy="1174750"/>
          </a:xfrm>
          <a:prstGeom prst="ellipse">
            <a:avLst/>
          </a:prstGeom>
          <a:solidFill>
            <a:srgbClr val="F2500D"/>
          </a:solidFill>
          <a:ln w="25400">
            <a:solidFill>
              <a:schemeClr val="tx1"/>
            </a:solidFill>
            <a:round/>
            <a:headEnd/>
            <a:tailEnd/>
          </a:ln>
          <a:effectLst/>
        </p:spPr>
        <p:txBody>
          <a:bodyPr wrap="none" anchor="ctr"/>
          <a:lstStyle/>
          <a:p>
            <a:endParaRPr lang="en-US"/>
          </a:p>
        </p:txBody>
      </p:sp>
      <p:sp>
        <p:nvSpPr>
          <p:cNvPr id="79879" name="Rectangle 7"/>
          <p:cNvSpPr>
            <a:spLocks noChangeArrowheads="1"/>
          </p:cNvSpPr>
          <p:nvPr/>
        </p:nvSpPr>
        <p:spPr bwMode="auto">
          <a:xfrm>
            <a:off x="3719513" y="1289050"/>
            <a:ext cx="1704975" cy="309563"/>
          </a:xfrm>
          <a:prstGeom prst="rect">
            <a:avLst/>
          </a:prstGeom>
          <a:noFill/>
          <a:ln w="57150" cmpd="thinThick">
            <a:noFill/>
            <a:miter lim="800000"/>
            <a:headEnd/>
            <a:tailEnd/>
          </a:ln>
          <a:effectLst/>
        </p:spPr>
        <p:txBody>
          <a:bodyPr wrap="none" lIns="90488" tIns="44450" rIns="90488" bIns="44450">
            <a:spAutoFit/>
          </a:bodyPr>
          <a:lstStyle/>
          <a:p>
            <a:pPr algn="ctr"/>
            <a:r>
              <a:rPr lang="en-US" sz="1600">
                <a:solidFill>
                  <a:srgbClr val="000000"/>
                </a:solidFill>
              </a:rPr>
              <a:t>Everything Else</a:t>
            </a:r>
          </a:p>
        </p:txBody>
      </p:sp>
      <p:sp>
        <p:nvSpPr>
          <p:cNvPr id="79880" name="Rectangle 8"/>
          <p:cNvSpPr>
            <a:spLocks noChangeArrowheads="1"/>
          </p:cNvSpPr>
          <p:nvPr/>
        </p:nvSpPr>
        <p:spPr bwMode="auto">
          <a:xfrm>
            <a:off x="3903663" y="1860550"/>
            <a:ext cx="1333500" cy="309563"/>
          </a:xfrm>
          <a:prstGeom prst="rect">
            <a:avLst/>
          </a:prstGeom>
          <a:noFill/>
          <a:ln w="57150" cmpd="thinThick">
            <a:noFill/>
            <a:miter lim="800000"/>
            <a:headEnd/>
            <a:tailEnd/>
          </a:ln>
          <a:effectLst/>
        </p:spPr>
        <p:txBody>
          <a:bodyPr wrap="none" lIns="90488" tIns="44450" rIns="90488" bIns="44450">
            <a:spAutoFit/>
          </a:bodyPr>
          <a:lstStyle/>
          <a:p>
            <a:pPr algn="ctr"/>
            <a:r>
              <a:rPr lang="en-US" sz="1600">
                <a:solidFill>
                  <a:srgbClr val="000000"/>
                </a:solidFill>
              </a:rPr>
              <a:t>Solid Waste</a:t>
            </a:r>
          </a:p>
        </p:txBody>
      </p:sp>
      <p:sp>
        <p:nvSpPr>
          <p:cNvPr id="79881" name="Rectangle 9"/>
          <p:cNvSpPr>
            <a:spLocks noChangeArrowheads="1"/>
          </p:cNvSpPr>
          <p:nvPr/>
        </p:nvSpPr>
        <p:spPr bwMode="auto">
          <a:xfrm>
            <a:off x="3652838" y="2586038"/>
            <a:ext cx="1873250" cy="309562"/>
          </a:xfrm>
          <a:prstGeom prst="rect">
            <a:avLst/>
          </a:prstGeom>
          <a:noFill/>
          <a:ln w="57150" cmpd="thinThick">
            <a:noFill/>
            <a:miter lim="800000"/>
            <a:headEnd/>
            <a:tailEnd/>
          </a:ln>
          <a:effectLst/>
        </p:spPr>
        <p:txBody>
          <a:bodyPr wrap="none" lIns="90488" tIns="44450" rIns="90488" bIns="44450">
            <a:spAutoFit/>
          </a:bodyPr>
          <a:lstStyle/>
          <a:p>
            <a:pPr algn="ctr"/>
            <a:r>
              <a:rPr lang="en-US" sz="1600">
                <a:solidFill>
                  <a:srgbClr val="000000"/>
                </a:solidFill>
              </a:rPr>
              <a:t>Hazardous Waste</a:t>
            </a:r>
          </a:p>
        </p:txBody>
      </p:sp>
      <p:sp>
        <p:nvSpPr>
          <p:cNvPr id="79882" name="Rectangle 10"/>
          <p:cNvSpPr>
            <a:spLocks noChangeArrowheads="1"/>
          </p:cNvSpPr>
          <p:nvPr/>
        </p:nvSpPr>
        <p:spPr bwMode="auto">
          <a:xfrm>
            <a:off x="4271963" y="3314700"/>
            <a:ext cx="596900" cy="309563"/>
          </a:xfrm>
          <a:prstGeom prst="rect">
            <a:avLst/>
          </a:prstGeom>
          <a:noFill/>
          <a:ln w="57150" cmpd="thinThick">
            <a:noFill/>
            <a:miter lim="800000"/>
            <a:headEnd/>
            <a:tailEnd/>
          </a:ln>
          <a:effectLst/>
        </p:spPr>
        <p:txBody>
          <a:bodyPr wrap="none" lIns="90488" tIns="44450" rIns="90488" bIns="44450">
            <a:spAutoFit/>
          </a:bodyPr>
          <a:lstStyle/>
          <a:p>
            <a:pPr algn="ctr"/>
            <a:r>
              <a:rPr lang="en-US" sz="1600">
                <a:solidFill>
                  <a:srgbClr val="000000"/>
                </a:solidFill>
              </a:rPr>
              <a:t>LDR</a:t>
            </a:r>
          </a:p>
        </p:txBody>
      </p:sp>
      <p:sp>
        <p:nvSpPr>
          <p:cNvPr id="79883" name="Rectangle 11"/>
          <p:cNvSpPr>
            <a:spLocks noChangeArrowheads="1"/>
          </p:cNvSpPr>
          <p:nvPr/>
        </p:nvSpPr>
        <p:spPr bwMode="auto">
          <a:xfrm>
            <a:off x="6691313" y="1308100"/>
            <a:ext cx="2420937" cy="2390775"/>
          </a:xfrm>
          <a:prstGeom prst="rect">
            <a:avLst/>
          </a:prstGeom>
          <a:noFill/>
          <a:ln w="57150" cmpd="thinThick">
            <a:noFill/>
            <a:miter lim="800000"/>
            <a:headEnd/>
            <a:tailEnd/>
          </a:ln>
          <a:effectLst/>
        </p:spPr>
        <p:txBody>
          <a:bodyPr lIns="90488" tIns="44450" rIns="90488" bIns="44450">
            <a:spAutoFit/>
          </a:bodyPr>
          <a:lstStyle/>
          <a:p>
            <a:pPr algn="ctr">
              <a:lnSpc>
                <a:spcPct val="95000"/>
              </a:lnSpc>
              <a:spcBef>
                <a:spcPct val="15000"/>
              </a:spcBef>
            </a:pPr>
            <a:r>
              <a:rPr lang="en-US">
                <a:solidFill>
                  <a:srgbClr val="000000"/>
                </a:solidFill>
              </a:rPr>
              <a:t>Household Wastes</a:t>
            </a:r>
          </a:p>
          <a:p>
            <a:pPr algn="ctr">
              <a:lnSpc>
                <a:spcPct val="95000"/>
              </a:lnSpc>
              <a:spcBef>
                <a:spcPct val="15000"/>
              </a:spcBef>
            </a:pPr>
            <a:r>
              <a:rPr lang="en-US">
                <a:solidFill>
                  <a:srgbClr val="000000"/>
                </a:solidFill>
              </a:rPr>
              <a:t>Fertilizers</a:t>
            </a:r>
          </a:p>
          <a:p>
            <a:pPr algn="ctr">
              <a:lnSpc>
                <a:spcPct val="95000"/>
              </a:lnSpc>
              <a:spcBef>
                <a:spcPct val="15000"/>
              </a:spcBef>
            </a:pPr>
            <a:r>
              <a:rPr lang="en-US">
                <a:solidFill>
                  <a:srgbClr val="000000"/>
                </a:solidFill>
              </a:rPr>
              <a:t>Mining Overburden</a:t>
            </a:r>
          </a:p>
          <a:p>
            <a:pPr algn="ctr">
              <a:lnSpc>
                <a:spcPct val="95000"/>
              </a:lnSpc>
              <a:spcBef>
                <a:spcPct val="15000"/>
              </a:spcBef>
            </a:pPr>
            <a:r>
              <a:rPr lang="en-US">
                <a:solidFill>
                  <a:srgbClr val="000000"/>
                </a:solidFill>
              </a:rPr>
              <a:t>Fly Ash</a:t>
            </a:r>
          </a:p>
          <a:p>
            <a:pPr algn="ctr">
              <a:lnSpc>
                <a:spcPct val="95000"/>
              </a:lnSpc>
              <a:spcBef>
                <a:spcPct val="15000"/>
              </a:spcBef>
            </a:pPr>
            <a:r>
              <a:rPr lang="en-US">
                <a:solidFill>
                  <a:srgbClr val="000000"/>
                </a:solidFill>
              </a:rPr>
              <a:t>Crude Oil Drilling</a:t>
            </a:r>
          </a:p>
          <a:p>
            <a:pPr algn="ctr">
              <a:lnSpc>
                <a:spcPct val="95000"/>
              </a:lnSpc>
              <a:spcBef>
                <a:spcPct val="40000"/>
              </a:spcBef>
              <a:spcAft>
                <a:spcPct val="40000"/>
              </a:spcAft>
            </a:pPr>
            <a:r>
              <a:rPr lang="en-US" sz="1400">
                <a:solidFill>
                  <a:srgbClr val="000000"/>
                </a:solidFill>
              </a:rPr>
              <a:t>and others</a:t>
            </a:r>
            <a:br>
              <a:rPr lang="en-US" sz="1400">
                <a:solidFill>
                  <a:srgbClr val="000000"/>
                </a:solidFill>
              </a:rPr>
            </a:br>
            <a:r>
              <a:rPr lang="en-US" sz="1400">
                <a:solidFill>
                  <a:srgbClr val="000000"/>
                </a:solidFill>
              </a:rPr>
              <a:t>as described in</a:t>
            </a:r>
            <a:endParaRPr lang="en-US">
              <a:solidFill>
                <a:srgbClr val="000000"/>
              </a:solidFill>
            </a:endParaRPr>
          </a:p>
          <a:p>
            <a:pPr algn="ctr">
              <a:lnSpc>
                <a:spcPct val="95000"/>
              </a:lnSpc>
            </a:pPr>
            <a:r>
              <a:rPr lang="en-US">
                <a:solidFill>
                  <a:srgbClr val="000000"/>
                </a:solidFill>
              </a:rPr>
              <a:t>261.4 (b)</a:t>
            </a:r>
          </a:p>
        </p:txBody>
      </p:sp>
      <p:sp>
        <p:nvSpPr>
          <p:cNvPr id="79884" name="Line 12"/>
          <p:cNvSpPr>
            <a:spLocks noChangeShapeType="1"/>
          </p:cNvSpPr>
          <p:nvPr/>
        </p:nvSpPr>
        <p:spPr bwMode="auto">
          <a:xfrm flipH="1">
            <a:off x="5473700" y="3022600"/>
            <a:ext cx="538163" cy="211138"/>
          </a:xfrm>
          <a:prstGeom prst="line">
            <a:avLst/>
          </a:prstGeom>
          <a:noFill/>
          <a:ln w="25400">
            <a:solidFill>
              <a:srgbClr val="531800"/>
            </a:solidFill>
            <a:round/>
            <a:headEnd type="triangle" w="med" len="med"/>
            <a:tailEnd/>
          </a:ln>
          <a:effectLst/>
        </p:spPr>
        <p:txBody>
          <a:bodyPr/>
          <a:lstStyle/>
          <a:p>
            <a:endParaRPr lang="en-US"/>
          </a:p>
        </p:txBody>
      </p:sp>
      <p:sp>
        <p:nvSpPr>
          <p:cNvPr id="79885" name="Line 13"/>
          <p:cNvSpPr>
            <a:spLocks noChangeShapeType="1"/>
          </p:cNvSpPr>
          <p:nvPr/>
        </p:nvSpPr>
        <p:spPr bwMode="auto">
          <a:xfrm flipH="1">
            <a:off x="5389563" y="2557463"/>
            <a:ext cx="381000" cy="509587"/>
          </a:xfrm>
          <a:prstGeom prst="line">
            <a:avLst/>
          </a:prstGeom>
          <a:noFill/>
          <a:ln w="25400">
            <a:solidFill>
              <a:srgbClr val="531800"/>
            </a:solidFill>
            <a:round/>
            <a:headEnd type="triangle" w="med" len="med"/>
            <a:tailEnd/>
          </a:ln>
          <a:effectLst/>
        </p:spPr>
        <p:txBody>
          <a:bodyPr/>
          <a:lstStyle/>
          <a:p>
            <a:endParaRPr lang="en-US"/>
          </a:p>
        </p:txBody>
      </p:sp>
      <p:sp>
        <p:nvSpPr>
          <p:cNvPr id="79886" name="Line 14"/>
          <p:cNvSpPr>
            <a:spLocks noChangeShapeType="1"/>
          </p:cNvSpPr>
          <p:nvPr/>
        </p:nvSpPr>
        <p:spPr bwMode="auto">
          <a:xfrm flipH="1" flipV="1">
            <a:off x="5481638" y="3414713"/>
            <a:ext cx="593725" cy="73025"/>
          </a:xfrm>
          <a:prstGeom prst="line">
            <a:avLst/>
          </a:prstGeom>
          <a:noFill/>
          <a:ln w="25400">
            <a:solidFill>
              <a:srgbClr val="531800"/>
            </a:solidFill>
            <a:round/>
            <a:headEnd type="triangle" w="med" len="med"/>
            <a:tailEnd/>
          </a:ln>
          <a:effectLst/>
        </p:spPr>
        <p:txBody>
          <a:bodyPr/>
          <a:lstStyle/>
          <a:p>
            <a:endParaRPr lang="en-US"/>
          </a:p>
        </p:txBody>
      </p:sp>
      <p:sp>
        <p:nvSpPr>
          <p:cNvPr id="79887" name="Line 15"/>
          <p:cNvSpPr>
            <a:spLocks noChangeShapeType="1"/>
          </p:cNvSpPr>
          <p:nvPr/>
        </p:nvSpPr>
        <p:spPr bwMode="auto">
          <a:xfrm flipH="1">
            <a:off x="5894388" y="2408238"/>
            <a:ext cx="1058862" cy="403225"/>
          </a:xfrm>
          <a:prstGeom prst="line">
            <a:avLst/>
          </a:prstGeom>
          <a:noFill/>
          <a:ln w="25400">
            <a:solidFill>
              <a:srgbClr val="000000"/>
            </a:solidFill>
            <a:round/>
            <a:headEnd/>
            <a:tailEnd type="triangle" w="med" len="med"/>
          </a:ln>
          <a:effectLst/>
        </p:spPr>
        <p:txBody>
          <a:bodyPr/>
          <a:lstStyle/>
          <a:p>
            <a:endParaRPr lang="en-US"/>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344488" y="7938"/>
            <a:ext cx="8445500" cy="746125"/>
          </a:xfrm>
          <a:noFill/>
          <a:ln/>
        </p:spPr>
        <p:txBody>
          <a:bodyPr/>
          <a:lstStyle/>
          <a:p>
            <a:r>
              <a:rPr lang="en-US"/>
              <a:t>EXCLUSIONS FROM THE DEFINITION OF </a:t>
            </a:r>
            <a:br>
              <a:rPr lang="en-US"/>
            </a:br>
            <a:r>
              <a:rPr lang="en-US"/>
              <a:t>HAZARDOUS WASTE</a:t>
            </a:r>
          </a:p>
        </p:txBody>
      </p:sp>
      <p:sp>
        <p:nvSpPr>
          <p:cNvPr id="81923" name="Rectangle 3"/>
          <p:cNvSpPr>
            <a:spLocks noChangeArrowheads="1"/>
          </p:cNvSpPr>
          <p:nvPr/>
        </p:nvSpPr>
        <p:spPr bwMode="auto">
          <a:xfrm>
            <a:off x="4343400" y="-173038"/>
            <a:ext cx="25400" cy="527051"/>
          </a:xfrm>
          <a:prstGeom prst="rect">
            <a:avLst/>
          </a:prstGeom>
          <a:noFill/>
          <a:ln w="12700" cmpd="thinThick">
            <a:noFill/>
            <a:miter lim="800000"/>
            <a:headEnd/>
            <a:tailEnd/>
          </a:ln>
          <a:effectLst/>
        </p:spPr>
        <p:txBody>
          <a:bodyPr wrap="none" anchor="ctr"/>
          <a:lstStyle/>
          <a:p>
            <a:endParaRPr lang="en-US"/>
          </a:p>
        </p:txBody>
      </p:sp>
      <p:sp>
        <p:nvSpPr>
          <p:cNvPr id="81924" name="Rectangle 4"/>
          <p:cNvSpPr>
            <a:spLocks noGrp="1" noChangeArrowheads="1"/>
          </p:cNvSpPr>
          <p:nvPr>
            <p:ph type="body" idx="1"/>
          </p:nvPr>
        </p:nvSpPr>
        <p:spPr bwMode="auto">
          <a:xfrm>
            <a:off x="312738" y="1106488"/>
            <a:ext cx="8520112" cy="4730750"/>
          </a:xfrm>
          <a:noFill/>
          <a:ln w="57150" cmpd="thinThick">
            <a:miter lim="800000"/>
            <a:headEnd/>
            <a:tailEnd/>
          </a:ln>
        </p:spPr>
        <p:txBody>
          <a:bodyPr vert="horz" wrap="square" lIns="90488" tIns="44450" rIns="90488" bIns="44450" numCol="1" anchor="ctr" anchorCtr="1" compatLnSpc="1">
            <a:prstTxWarp prst="textNoShape">
              <a:avLst/>
            </a:prstTxWarp>
          </a:bodyPr>
          <a:lstStyle/>
          <a:p>
            <a:pPr>
              <a:spcBef>
                <a:spcPct val="10000"/>
              </a:spcBef>
            </a:pPr>
            <a:r>
              <a:rPr lang="en-US" sz="2200"/>
              <a:t>Household wastes</a:t>
            </a:r>
          </a:p>
          <a:p>
            <a:pPr>
              <a:spcBef>
                <a:spcPct val="10000"/>
              </a:spcBef>
            </a:pPr>
            <a:r>
              <a:rPr lang="en-US" sz="2200"/>
              <a:t>Agricultural wastes</a:t>
            </a:r>
          </a:p>
          <a:p>
            <a:pPr>
              <a:spcBef>
                <a:spcPct val="10000"/>
              </a:spcBef>
            </a:pPr>
            <a:r>
              <a:rPr lang="en-US" sz="2200"/>
              <a:t>Mining overburden</a:t>
            </a:r>
          </a:p>
          <a:p>
            <a:pPr>
              <a:spcBef>
                <a:spcPct val="10000"/>
              </a:spcBef>
            </a:pPr>
            <a:r>
              <a:rPr lang="en-US" sz="2200"/>
              <a:t>Utility wastes from the combustion of fossil fuels</a:t>
            </a:r>
          </a:p>
          <a:p>
            <a:pPr>
              <a:spcBef>
                <a:spcPct val="10000"/>
              </a:spcBef>
            </a:pPr>
            <a:r>
              <a:rPr lang="en-US" sz="2200"/>
              <a:t>Wastes from the exploration, development, and production of crude oil, natural gas, or geothermal energy</a:t>
            </a:r>
          </a:p>
          <a:p>
            <a:pPr>
              <a:spcBef>
                <a:spcPct val="10000"/>
              </a:spcBef>
            </a:pPr>
            <a:r>
              <a:rPr lang="en-US" sz="2200"/>
              <a:t>Wastes from the extraction, beneficiation and processing of ores and minerals</a:t>
            </a:r>
          </a:p>
          <a:p>
            <a:pPr>
              <a:spcBef>
                <a:spcPct val="10000"/>
              </a:spcBef>
            </a:pPr>
            <a:r>
              <a:rPr lang="en-US" sz="2200"/>
              <a:t>Cement kiln dust</a:t>
            </a:r>
          </a:p>
          <a:p>
            <a:pPr>
              <a:spcBef>
                <a:spcPct val="10000"/>
              </a:spcBef>
            </a:pPr>
            <a:r>
              <a:rPr lang="en-US" sz="2200"/>
              <a:t>Certain solid wastes which only exhibit the characteristic of toxicity due to the presence of chromium (however, the chromium in the waste can be shown to be exclusively or nearly exclusively trivalent chromium instead of the carcinogen hexavalent chromium)</a:t>
            </a:r>
          </a:p>
        </p:txBody>
      </p:sp>
      <p:sp>
        <p:nvSpPr>
          <p:cNvPr id="81925" name="Line 5"/>
          <p:cNvSpPr>
            <a:spLocks noChangeShapeType="1"/>
          </p:cNvSpPr>
          <p:nvPr/>
        </p:nvSpPr>
        <p:spPr bwMode="auto">
          <a:xfrm>
            <a:off x="6350" y="854075"/>
            <a:ext cx="9105900" cy="0"/>
          </a:xfrm>
          <a:prstGeom prst="line">
            <a:avLst/>
          </a:prstGeom>
          <a:noFill/>
          <a:ln w="57150" cmpd="thinThick">
            <a:solidFill>
              <a:schemeClr val="tx1"/>
            </a:solidFill>
            <a:round/>
            <a:headEnd/>
            <a:tailEnd/>
          </a:ln>
          <a:effectLst/>
        </p:spPr>
        <p:txBody>
          <a:bodyPr/>
          <a:lstStyle/>
          <a:p>
            <a:endParaRPr lang="en-US"/>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622300" y="2513013"/>
            <a:ext cx="7899400" cy="573087"/>
          </a:xfrm>
          <a:prstGeom prst="rect">
            <a:avLst/>
          </a:prstGeom>
          <a:noFill/>
          <a:ln w="12700" cmpd="thinThick">
            <a:noFill/>
            <a:miter lim="800000"/>
            <a:headEnd/>
            <a:tailEnd/>
          </a:ln>
          <a:effectLst/>
        </p:spPr>
        <p:txBody>
          <a:bodyPr lIns="63500" tIns="25400" rIns="63500" bIns="25400" anchor="ctr">
            <a:spAutoFit/>
          </a:bodyPr>
          <a:lstStyle/>
          <a:p>
            <a:pPr algn="ctr">
              <a:lnSpc>
                <a:spcPct val="95000"/>
              </a:lnSpc>
            </a:pPr>
            <a:r>
              <a:rPr lang="en-US" sz="3600">
                <a:solidFill>
                  <a:schemeClr val="tx2"/>
                </a:solidFill>
                <a:effectLst>
                  <a:outerShdw blurRad="38100" dist="38100" dir="2700000" algn="tl">
                    <a:srgbClr val="000000"/>
                  </a:outerShdw>
                </a:effectLst>
              </a:rPr>
              <a:t>SOLID WASTE IDENTIFICATION</a:t>
            </a:r>
          </a:p>
        </p:txBody>
      </p:sp>
      <p:sp>
        <p:nvSpPr>
          <p:cNvPr id="10243" name="Rectangle 3"/>
          <p:cNvSpPr>
            <a:spLocks noChangeArrowheads="1"/>
          </p:cNvSpPr>
          <p:nvPr/>
        </p:nvSpPr>
        <p:spPr bwMode="auto">
          <a:xfrm>
            <a:off x="415925" y="395288"/>
            <a:ext cx="8312150" cy="5327650"/>
          </a:xfrm>
          <a:prstGeom prst="rect">
            <a:avLst/>
          </a:prstGeom>
          <a:noFill/>
          <a:ln w="57150" cmpd="thickThin">
            <a:solidFill>
              <a:srgbClr val="000000"/>
            </a:solidFill>
            <a:miter lim="800000"/>
            <a:headEnd/>
            <a:tailEnd/>
          </a:ln>
          <a:effectLst/>
        </p:spPr>
        <p:txBody>
          <a:bodyPr wrap="none" anchor="ctr"/>
          <a:lstStyle/>
          <a:p>
            <a:endParaRPr lang="en-US"/>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body" idx="1"/>
          </p:nvPr>
        </p:nvSpPr>
        <p:spPr bwMode="auto">
          <a:xfrm>
            <a:off x="685800" y="1198563"/>
            <a:ext cx="7772400" cy="4152900"/>
          </a:xfrm>
          <a:noFill/>
          <a:ln w="57150" cmpd="thinThick">
            <a:miter lim="800000"/>
            <a:headEnd/>
            <a:tailEnd/>
          </a:ln>
        </p:spPr>
        <p:txBody>
          <a:bodyPr vert="horz" wrap="square" lIns="90488" tIns="44450" rIns="90488" bIns="44450" numCol="1" anchor="ctr" anchorCtr="1" compatLnSpc="1">
            <a:prstTxWarp prst="textNoShape">
              <a:avLst/>
            </a:prstTxWarp>
          </a:bodyPr>
          <a:lstStyle/>
          <a:p>
            <a:r>
              <a:rPr lang="en-US"/>
              <a:t>Arsenic treated wood</a:t>
            </a:r>
          </a:p>
          <a:p>
            <a:r>
              <a:rPr lang="en-US"/>
              <a:t>Wastes that are hazardous by listing may be excluded from regulation by a case-by-case delisting process</a:t>
            </a:r>
          </a:p>
          <a:p>
            <a:r>
              <a:rPr lang="en-US"/>
              <a:t>Samples collected for purposes of testing</a:t>
            </a:r>
          </a:p>
          <a:p>
            <a:r>
              <a:rPr lang="en-US"/>
              <a:t>Samples collected for purposes of treatability studies</a:t>
            </a:r>
          </a:p>
        </p:txBody>
      </p:sp>
      <p:sp>
        <p:nvSpPr>
          <p:cNvPr id="83971" name="Rectangle 3"/>
          <p:cNvSpPr>
            <a:spLocks noGrp="1" noChangeArrowheads="1"/>
          </p:cNvSpPr>
          <p:nvPr>
            <p:ph type="title"/>
          </p:nvPr>
        </p:nvSpPr>
        <p:spPr>
          <a:noFill/>
          <a:ln/>
        </p:spPr>
        <p:txBody>
          <a:bodyPr/>
          <a:lstStyle/>
          <a:p>
            <a:r>
              <a:rPr lang="en-US"/>
              <a:t>EXCLUSIONS </a:t>
            </a:r>
            <a:r>
              <a:rPr lang="en-US" sz="1800"/>
              <a:t>(Cont’d)</a:t>
            </a: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noFill/>
          <a:ln/>
        </p:spPr>
        <p:txBody>
          <a:bodyPr/>
          <a:lstStyle/>
          <a:p>
            <a:r>
              <a:rPr lang="en-US"/>
              <a:t>THE WORLD OF WASTE - HW EXCLUSIONS II</a:t>
            </a:r>
          </a:p>
        </p:txBody>
      </p:sp>
      <p:sp>
        <p:nvSpPr>
          <p:cNvPr id="86019" name="Oval 3"/>
          <p:cNvSpPr>
            <a:spLocks noChangeArrowheads="1"/>
          </p:cNvSpPr>
          <p:nvPr/>
        </p:nvSpPr>
        <p:spPr bwMode="auto">
          <a:xfrm>
            <a:off x="2208213" y="1089025"/>
            <a:ext cx="4727575" cy="4727575"/>
          </a:xfrm>
          <a:prstGeom prst="ellipse">
            <a:avLst/>
          </a:prstGeom>
          <a:solidFill>
            <a:schemeClr val="bg2"/>
          </a:solidFill>
          <a:ln w="25400">
            <a:solidFill>
              <a:schemeClr val="tx1"/>
            </a:solidFill>
            <a:round/>
            <a:headEnd/>
            <a:tailEnd/>
          </a:ln>
          <a:effectLst/>
        </p:spPr>
        <p:txBody>
          <a:bodyPr wrap="none" anchor="ctr"/>
          <a:lstStyle/>
          <a:p>
            <a:endParaRPr lang="en-US"/>
          </a:p>
        </p:txBody>
      </p:sp>
      <p:sp>
        <p:nvSpPr>
          <p:cNvPr id="86020" name="Oval 4"/>
          <p:cNvSpPr>
            <a:spLocks noChangeArrowheads="1"/>
          </p:cNvSpPr>
          <p:nvPr/>
        </p:nvSpPr>
        <p:spPr bwMode="auto">
          <a:xfrm>
            <a:off x="2767013" y="1647825"/>
            <a:ext cx="3609975" cy="3609975"/>
          </a:xfrm>
          <a:prstGeom prst="ellipse">
            <a:avLst/>
          </a:prstGeom>
          <a:solidFill>
            <a:srgbClr val="A4AA00"/>
          </a:solidFill>
          <a:ln w="25400">
            <a:solidFill>
              <a:schemeClr val="tx1"/>
            </a:solidFill>
            <a:round/>
            <a:headEnd/>
            <a:tailEnd/>
          </a:ln>
          <a:effectLst/>
        </p:spPr>
        <p:txBody>
          <a:bodyPr wrap="none" anchor="ctr"/>
          <a:lstStyle/>
          <a:p>
            <a:endParaRPr lang="en-US"/>
          </a:p>
        </p:txBody>
      </p:sp>
      <p:sp>
        <p:nvSpPr>
          <p:cNvPr id="86021" name="Oval 5"/>
          <p:cNvSpPr>
            <a:spLocks noChangeArrowheads="1"/>
          </p:cNvSpPr>
          <p:nvPr/>
        </p:nvSpPr>
        <p:spPr bwMode="auto">
          <a:xfrm>
            <a:off x="3362325" y="2243138"/>
            <a:ext cx="2419350" cy="2419350"/>
          </a:xfrm>
          <a:prstGeom prst="ellipse">
            <a:avLst/>
          </a:prstGeom>
          <a:solidFill>
            <a:srgbClr val="00838F"/>
          </a:solidFill>
          <a:ln w="25400">
            <a:solidFill>
              <a:schemeClr val="tx1"/>
            </a:solidFill>
            <a:round/>
            <a:headEnd/>
            <a:tailEnd/>
          </a:ln>
          <a:effectLst/>
        </p:spPr>
        <p:txBody>
          <a:bodyPr wrap="none" anchor="ctr"/>
          <a:lstStyle/>
          <a:p>
            <a:endParaRPr lang="en-US"/>
          </a:p>
        </p:txBody>
      </p:sp>
      <p:sp>
        <p:nvSpPr>
          <p:cNvPr id="86022" name="Oval 6"/>
          <p:cNvSpPr>
            <a:spLocks noChangeArrowheads="1"/>
          </p:cNvSpPr>
          <p:nvPr/>
        </p:nvSpPr>
        <p:spPr bwMode="auto">
          <a:xfrm>
            <a:off x="3984625" y="2865438"/>
            <a:ext cx="1174750" cy="1174750"/>
          </a:xfrm>
          <a:prstGeom prst="ellipse">
            <a:avLst/>
          </a:prstGeom>
          <a:solidFill>
            <a:srgbClr val="F2500D"/>
          </a:solidFill>
          <a:ln w="25400">
            <a:solidFill>
              <a:schemeClr val="tx1"/>
            </a:solidFill>
            <a:round/>
            <a:headEnd/>
            <a:tailEnd/>
          </a:ln>
          <a:effectLst/>
        </p:spPr>
        <p:txBody>
          <a:bodyPr wrap="none" anchor="ctr"/>
          <a:lstStyle/>
          <a:p>
            <a:endParaRPr lang="en-US"/>
          </a:p>
        </p:txBody>
      </p:sp>
      <p:sp>
        <p:nvSpPr>
          <p:cNvPr id="86023" name="Rectangle 7"/>
          <p:cNvSpPr>
            <a:spLocks noChangeArrowheads="1"/>
          </p:cNvSpPr>
          <p:nvPr/>
        </p:nvSpPr>
        <p:spPr bwMode="auto">
          <a:xfrm>
            <a:off x="3719513" y="1289050"/>
            <a:ext cx="1704975" cy="309563"/>
          </a:xfrm>
          <a:prstGeom prst="rect">
            <a:avLst/>
          </a:prstGeom>
          <a:noFill/>
          <a:ln w="57150" cmpd="thinThick">
            <a:noFill/>
            <a:miter lim="800000"/>
            <a:headEnd/>
            <a:tailEnd/>
          </a:ln>
          <a:effectLst/>
        </p:spPr>
        <p:txBody>
          <a:bodyPr wrap="none" lIns="90488" tIns="44450" rIns="90488" bIns="44450">
            <a:spAutoFit/>
          </a:bodyPr>
          <a:lstStyle/>
          <a:p>
            <a:pPr algn="ctr"/>
            <a:r>
              <a:rPr lang="en-US" sz="1600">
                <a:solidFill>
                  <a:srgbClr val="000000"/>
                </a:solidFill>
              </a:rPr>
              <a:t>Everything Else</a:t>
            </a:r>
          </a:p>
        </p:txBody>
      </p:sp>
      <p:sp>
        <p:nvSpPr>
          <p:cNvPr id="86024" name="Rectangle 8"/>
          <p:cNvSpPr>
            <a:spLocks noChangeArrowheads="1"/>
          </p:cNvSpPr>
          <p:nvPr/>
        </p:nvSpPr>
        <p:spPr bwMode="auto">
          <a:xfrm>
            <a:off x="3903663" y="1860550"/>
            <a:ext cx="1333500" cy="309563"/>
          </a:xfrm>
          <a:prstGeom prst="rect">
            <a:avLst/>
          </a:prstGeom>
          <a:noFill/>
          <a:ln w="57150" cmpd="thinThick">
            <a:noFill/>
            <a:miter lim="800000"/>
            <a:headEnd/>
            <a:tailEnd/>
          </a:ln>
          <a:effectLst/>
        </p:spPr>
        <p:txBody>
          <a:bodyPr wrap="none" lIns="90488" tIns="44450" rIns="90488" bIns="44450">
            <a:spAutoFit/>
          </a:bodyPr>
          <a:lstStyle/>
          <a:p>
            <a:pPr algn="ctr"/>
            <a:r>
              <a:rPr lang="en-US" sz="1600">
                <a:solidFill>
                  <a:srgbClr val="000000"/>
                </a:solidFill>
              </a:rPr>
              <a:t>Solid Waste</a:t>
            </a:r>
          </a:p>
        </p:txBody>
      </p:sp>
      <p:sp>
        <p:nvSpPr>
          <p:cNvPr id="86025" name="Rectangle 9"/>
          <p:cNvSpPr>
            <a:spLocks noChangeArrowheads="1"/>
          </p:cNvSpPr>
          <p:nvPr/>
        </p:nvSpPr>
        <p:spPr bwMode="auto">
          <a:xfrm>
            <a:off x="3652838" y="2586038"/>
            <a:ext cx="1873250" cy="309562"/>
          </a:xfrm>
          <a:prstGeom prst="rect">
            <a:avLst/>
          </a:prstGeom>
          <a:noFill/>
          <a:ln w="57150" cmpd="thinThick">
            <a:noFill/>
            <a:miter lim="800000"/>
            <a:headEnd/>
            <a:tailEnd/>
          </a:ln>
          <a:effectLst/>
        </p:spPr>
        <p:txBody>
          <a:bodyPr wrap="none" lIns="90488" tIns="44450" rIns="90488" bIns="44450">
            <a:spAutoFit/>
          </a:bodyPr>
          <a:lstStyle/>
          <a:p>
            <a:pPr algn="ctr"/>
            <a:r>
              <a:rPr lang="en-US" sz="1600">
                <a:solidFill>
                  <a:srgbClr val="000000"/>
                </a:solidFill>
              </a:rPr>
              <a:t>Hazardous Waste</a:t>
            </a:r>
          </a:p>
        </p:txBody>
      </p:sp>
      <p:sp>
        <p:nvSpPr>
          <p:cNvPr id="86026" name="Rectangle 10"/>
          <p:cNvSpPr>
            <a:spLocks noChangeArrowheads="1"/>
          </p:cNvSpPr>
          <p:nvPr/>
        </p:nvSpPr>
        <p:spPr bwMode="auto">
          <a:xfrm>
            <a:off x="4271963" y="3314700"/>
            <a:ext cx="596900" cy="309563"/>
          </a:xfrm>
          <a:prstGeom prst="rect">
            <a:avLst/>
          </a:prstGeom>
          <a:noFill/>
          <a:ln w="57150" cmpd="thinThick">
            <a:noFill/>
            <a:miter lim="800000"/>
            <a:headEnd/>
            <a:tailEnd/>
          </a:ln>
          <a:effectLst/>
        </p:spPr>
        <p:txBody>
          <a:bodyPr wrap="none" lIns="90488" tIns="44450" rIns="90488" bIns="44450">
            <a:spAutoFit/>
          </a:bodyPr>
          <a:lstStyle/>
          <a:p>
            <a:pPr algn="ctr"/>
            <a:r>
              <a:rPr lang="en-US" sz="1600">
                <a:solidFill>
                  <a:srgbClr val="000000"/>
                </a:solidFill>
              </a:rPr>
              <a:t>LDR</a:t>
            </a:r>
          </a:p>
        </p:txBody>
      </p:sp>
      <p:sp>
        <p:nvSpPr>
          <p:cNvPr id="86027" name="Line 11"/>
          <p:cNvSpPr>
            <a:spLocks noChangeShapeType="1"/>
          </p:cNvSpPr>
          <p:nvPr/>
        </p:nvSpPr>
        <p:spPr bwMode="auto">
          <a:xfrm flipH="1">
            <a:off x="5894388" y="2408238"/>
            <a:ext cx="1058862" cy="403225"/>
          </a:xfrm>
          <a:prstGeom prst="line">
            <a:avLst/>
          </a:prstGeom>
          <a:noFill/>
          <a:ln w="25400">
            <a:solidFill>
              <a:srgbClr val="000000"/>
            </a:solidFill>
            <a:round/>
            <a:headEnd/>
            <a:tailEnd type="triangle" w="med" len="med"/>
          </a:ln>
          <a:effectLst/>
        </p:spPr>
        <p:txBody>
          <a:bodyPr/>
          <a:lstStyle/>
          <a:p>
            <a:endParaRPr lang="en-US"/>
          </a:p>
        </p:txBody>
      </p:sp>
      <p:sp>
        <p:nvSpPr>
          <p:cNvPr id="86028" name="Rectangle 12"/>
          <p:cNvSpPr>
            <a:spLocks noChangeArrowheads="1"/>
          </p:cNvSpPr>
          <p:nvPr/>
        </p:nvSpPr>
        <p:spPr bwMode="auto">
          <a:xfrm>
            <a:off x="6584950" y="1763713"/>
            <a:ext cx="2420938" cy="1243012"/>
          </a:xfrm>
          <a:prstGeom prst="rect">
            <a:avLst/>
          </a:prstGeom>
          <a:noFill/>
          <a:ln w="57150" cmpd="thinThick">
            <a:noFill/>
            <a:miter lim="800000"/>
            <a:headEnd/>
            <a:tailEnd/>
          </a:ln>
          <a:effectLst/>
        </p:spPr>
        <p:txBody>
          <a:bodyPr lIns="90488" tIns="44450" rIns="90488" bIns="44450">
            <a:spAutoFit/>
          </a:bodyPr>
          <a:lstStyle/>
          <a:p>
            <a:pPr algn="ctr">
              <a:lnSpc>
                <a:spcPct val="95000"/>
              </a:lnSpc>
              <a:spcBef>
                <a:spcPct val="15000"/>
              </a:spcBef>
            </a:pPr>
            <a:r>
              <a:rPr lang="en-US">
                <a:solidFill>
                  <a:srgbClr val="000000"/>
                </a:solidFill>
              </a:rPr>
              <a:t>Certain Solvents in CWA Mixtures</a:t>
            </a:r>
          </a:p>
          <a:p>
            <a:pPr algn="ctr">
              <a:lnSpc>
                <a:spcPct val="95000"/>
              </a:lnSpc>
              <a:spcBef>
                <a:spcPct val="40000"/>
              </a:spcBef>
              <a:spcAft>
                <a:spcPct val="40000"/>
              </a:spcAft>
            </a:pPr>
            <a:r>
              <a:rPr lang="en-US" sz="1400">
                <a:solidFill>
                  <a:srgbClr val="000000"/>
                </a:solidFill>
              </a:rPr>
              <a:t>as described in</a:t>
            </a:r>
            <a:endParaRPr lang="en-US">
              <a:solidFill>
                <a:srgbClr val="000000"/>
              </a:solidFill>
            </a:endParaRPr>
          </a:p>
          <a:p>
            <a:pPr algn="ctr">
              <a:lnSpc>
                <a:spcPct val="95000"/>
              </a:lnSpc>
            </a:pPr>
            <a:r>
              <a:rPr lang="en-US">
                <a:solidFill>
                  <a:srgbClr val="000000"/>
                </a:solidFill>
              </a:rPr>
              <a:t>261.3 (a)(iv)</a:t>
            </a:r>
          </a:p>
        </p:txBody>
      </p:sp>
      <p:sp>
        <p:nvSpPr>
          <p:cNvPr id="86029" name="Line 13"/>
          <p:cNvSpPr>
            <a:spLocks noChangeShapeType="1"/>
          </p:cNvSpPr>
          <p:nvPr/>
        </p:nvSpPr>
        <p:spPr bwMode="auto">
          <a:xfrm flipH="1">
            <a:off x="5473700" y="3022600"/>
            <a:ext cx="538163" cy="211138"/>
          </a:xfrm>
          <a:prstGeom prst="line">
            <a:avLst/>
          </a:prstGeom>
          <a:noFill/>
          <a:ln w="25400">
            <a:solidFill>
              <a:srgbClr val="531800"/>
            </a:solidFill>
            <a:round/>
            <a:headEnd type="triangle" w="med" len="med"/>
            <a:tailEnd/>
          </a:ln>
          <a:effectLst/>
        </p:spPr>
        <p:txBody>
          <a:bodyPr/>
          <a:lstStyle/>
          <a:p>
            <a:endParaRPr lang="en-US"/>
          </a:p>
        </p:txBody>
      </p:sp>
      <p:sp>
        <p:nvSpPr>
          <p:cNvPr id="86030" name="Line 14"/>
          <p:cNvSpPr>
            <a:spLocks noChangeShapeType="1"/>
          </p:cNvSpPr>
          <p:nvPr/>
        </p:nvSpPr>
        <p:spPr bwMode="auto">
          <a:xfrm flipH="1">
            <a:off x="5389563" y="2557463"/>
            <a:ext cx="381000" cy="509587"/>
          </a:xfrm>
          <a:prstGeom prst="line">
            <a:avLst/>
          </a:prstGeom>
          <a:noFill/>
          <a:ln w="25400">
            <a:solidFill>
              <a:srgbClr val="531800"/>
            </a:solidFill>
            <a:round/>
            <a:headEnd type="triangle" w="med" len="med"/>
            <a:tailEnd/>
          </a:ln>
          <a:effectLst/>
        </p:spPr>
        <p:txBody>
          <a:bodyPr/>
          <a:lstStyle/>
          <a:p>
            <a:endParaRPr lang="en-US"/>
          </a:p>
        </p:txBody>
      </p:sp>
      <p:sp>
        <p:nvSpPr>
          <p:cNvPr id="86031" name="Line 15"/>
          <p:cNvSpPr>
            <a:spLocks noChangeShapeType="1"/>
          </p:cNvSpPr>
          <p:nvPr/>
        </p:nvSpPr>
        <p:spPr bwMode="auto">
          <a:xfrm flipH="1" flipV="1">
            <a:off x="5481638" y="3414713"/>
            <a:ext cx="593725" cy="73025"/>
          </a:xfrm>
          <a:prstGeom prst="line">
            <a:avLst/>
          </a:prstGeom>
          <a:noFill/>
          <a:ln w="25400">
            <a:solidFill>
              <a:srgbClr val="531800"/>
            </a:solidFill>
            <a:round/>
            <a:headEnd type="triangle" w="med" len="med"/>
            <a:tailEnd/>
          </a:ln>
          <a:effectLst/>
        </p:spPr>
        <p:txBody>
          <a:bodyPr/>
          <a:lstStyle/>
          <a:p>
            <a:endParaRPr lang="en-US"/>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noFill/>
          <a:ln/>
        </p:spPr>
        <p:txBody>
          <a:bodyPr/>
          <a:lstStyle/>
          <a:p>
            <a:r>
              <a:rPr lang="en-US"/>
              <a:t>THE WORLD OF WASTE - LDR</a:t>
            </a:r>
          </a:p>
        </p:txBody>
      </p:sp>
      <p:sp>
        <p:nvSpPr>
          <p:cNvPr id="88067" name="Oval 3"/>
          <p:cNvSpPr>
            <a:spLocks noChangeArrowheads="1"/>
          </p:cNvSpPr>
          <p:nvPr/>
        </p:nvSpPr>
        <p:spPr bwMode="auto">
          <a:xfrm>
            <a:off x="2208213" y="1089025"/>
            <a:ext cx="4727575" cy="4727575"/>
          </a:xfrm>
          <a:prstGeom prst="ellipse">
            <a:avLst/>
          </a:prstGeom>
          <a:solidFill>
            <a:schemeClr val="bg2"/>
          </a:solidFill>
          <a:ln w="25400">
            <a:solidFill>
              <a:schemeClr val="tx1"/>
            </a:solidFill>
            <a:round/>
            <a:headEnd/>
            <a:tailEnd/>
          </a:ln>
          <a:effectLst/>
        </p:spPr>
        <p:txBody>
          <a:bodyPr wrap="none" anchor="ctr"/>
          <a:lstStyle/>
          <a:p>
            <a:endParaRPr lang="en-US"/>
          </a:p>
        </p:txBody>
      </p:sp>
      <p:sp>
        <p:nvSpPr>
          <p:cNvPr id="88068" name="Oval 4"/>
          <p:cNvSpPr>
            <a:spLocks noChangeArrowheads="1"/>
          </p:cNvSpPr>
          <p:nvPr/>
        </p:nvSpPr>
        <p:spPr bwMode="auto">
          <a:xfrm>
            <a:off x="2767013" y="1647825"/>
            <a:ext cx="3609975" cy="3609975"/>
          </a:xfrm>
          <a:prstGeom prst="ellipse">
            <a:avLst/>
          </a:prstGeom>
          <a:solidFill>
            <a:srgbClr val="A4AA00"/>
          </a:solidFill>
          <a:ln w="25400">
            <a:solidFill>
              <a:schemeClr val="tx1"/>
            </a:solidFill>
            <a:round/>
            <a:headEnd/>
            <a:tailEnd/>
          </a:ln>
          <a:effectLst/>
        </p:spPr>
        <p:txBody>
          <a:bodyPr wrap="none" anchor="ctr"/>
          <a:lstStyle/>
          <a:p>
            <a:endParaRPr lang="en-US"/>
          </a:p>
        </p:txBody>
      </p:sp>
      <p:sp>
        <p:nvSpPr>
          <p:cNvPr id="88069" name="Oval 5"/>
          <p:cNvSpPr>
            <a:spLocks noChangeArrowheads="1"/>
          </p:cNvSpPr>
          <p:nvPr/>
        </p:nvSpPr>
        <p:spPr bwMode="auto">
          <a:xfrm>
            <a:off x="3362325" y="2243138"/>
            <a:ext cx="2419350" cy="2419350"/>
          </a:xfrm>
          <a:prstGeom prst="ellipse">
            <a:avLst/>
          </a:prstGeom>
          <a:solidFill>
            <a:srgbClr val="00838F"/>
          </a:solidFill>
          <a:ln w="25400">
            <a:solidFill>
              <a:schemeClr val="tx1"/>
            </a:solidFill>
            <a:round/>
            <a:headEnd/>
            <a:tailEnd/>
          </a:ln>
          <a:effectLst/>
        </p:spPr>
        <p:txBody>
          <a:bodyPr wrap="none" anchor="ctr"/>
          <a:lstStyle/>
          <a:p>
            <a:endParaRPr lang="en-US"/>
          </a:p>
        </p:txBody>
      </p:sp>
      <p:sp>
        <p:nvSpPr>
          <p:cNvPr id="88070" name="Oval 6"/>
          <p:cNvSpPr>
            <a:spLocks noChangeArrowheads="1"/>
          </p:cNvSpPr>
          <p:nvPr/>
        </p:nvSpPr>
        <p:spPr bwMode="auto">
          <a:xfrm>
            <a:off x="3497263" y="2378075"/>
            <a:ext cx="2151062" cy="2151063"/>
          </a:xfrm>
          <a:prstGeom prst="ellipse">
            <a:avLst/>
          </a:prstGeom>
          <a:solidFill>
            <a:srgbClr val="F2500D"/>
          </a:solidFill>
          <a:ln w="25400">
            <a:solidFill>
              <a:schemeClr val="tx1"/>
            </a:solidFill>
            <a:round/>
            <a:headEnd/>
            <a:tailEnd/>
          </a:ln>
          <a:effectLst/>
        </p:spPr>
        <p:txBody>
          <a:bodyPr wrap="none" anchor="ctr"/>
          <a:lstStyle/>
          <a:p>
            <a:endParaRPr lang="en-US"/>
          </a:p>
        </p:txBody>
      </p:sp>
      <p:sp>
        <p:nvSpPr>
          <p:cNvPr id="88071" name="Rectangle 7"/>
          <p:cNvSpPr>
            <a:spLocks noChangeArrowheads="1"/>
          </p:cNvSpPr>
          <p:nvPr/>
        </p:nvSpPr>
        <p:spPr bwMode="auto">
          <a:xfrm>
            <a:off x="3719513" y="1289050"/>
            <a:ext cx="1704975" cy="309563"/>
          </a:xfrm>
          <a:prstGeom prst="rect">
            <a:avLst/>
          </a:prstGeom>
          <a:noFill/>
          <a:ln w="57150" cmpd="thinThick">
            <a:noFill/>
            <a:miter lim="800000"/>
            <a:headEnd/>
            <a:tailEnd/>
          </a:ln>
          <a:effectLst/>
        </p:spPr>
        <p:txBody>
          <a:bodyPr wrap="none" lIns="90488" tIns="44450" rIns="90488" bIns="44450">
            <a:spAutoFit/>
          </a:bodyPr>
          <a:lstStyle/>
          <a:p>
            <a:pPr algn="ctr"/>
            <a:r>
              <a:rPr lang="en-US" sz="1600">
                <a:solidFill>
                  <a:srgbClr val="000000"/>
                </a:solidFill>
              </a:rPr>
              <a:t>Everything Else</a:t>
            </a:r>
          </a:p>
        </p:txBody>
      </p:sp>
      <p:sp>
        <p:nvSpPr>
          <p:cNvPr id="88072" name="Rectangle 8"/>
          <p:cNvSpPr>
            <a:spLocks noChangeArrowheads="1"/>
          </p:cNvSpPr>
          <p:nvPr/>
        </p:nvSpPr>
        <p:spPr bwMode="auto">
          <a:xfrm>
            <a:off x="3903663" y="1860550"/>
            <a:ext cx="1333500" cy="309563"/>
          </a:xfrm>
          <a:prstGeom prst="rect">
            <a:avLst/>
          </a:prstGeom>
          <a:noFill/>
          <a:ln w="57150" cmpd="thinThick">
            <a:noFill/>
            <a:miter lim="800000"/>
            <a:headEnd/>
            <a:tailEnd/>
          </a:ln>
          <a:effectLst/>
        </p:spPr>
        <p:txBody>
          <a:bodyPr wrap="none" lIns="90488" tIns="44450" rIns="90488" bIns="44450">
            <a:spAutoFit/>
          </a:bodyPr>
          <a:lstStyle/>
          <a:p>
            <a:pPr algn="ctr"/>
            <a:r>
              <a:rPr lang="en-US" sz="1600">
                <a:solidFill>
                  <a:srgbClr val="000000"/>
                </a:solidFill>
              </a:rPr>
              <a:t>Solid Waste</a:t>
            </a:r>
          </a:p>
        </p:txBody>
      </p:sp>
      <p:sp>
        <p:nvSpPr>
          <p:cNvPr id="88073" name="Rectangle 9"/>
          <p:cNvSpPr>
            <a:spLocks noChangeArrowheads="1"/>
          </p:cNvSpPr>
          <p:nvPr/>
        </p:nvSpPr>
        <p:spPr bwMode="auto">
          <a:xfrm>
            <a:off x="3652838" y="2586038"/>
            <a:ext cx="1873250" cy="309562"/>
          </a:xfrm>
          <a:prstGeom prst="rect">
            <a:avLst/>
          </a:prstGeom>
          <a:noFill/>
          <a:ln w="57150" cmpd="thinThick">
            <a:noFill/>
            <a:miter lim="800000"/>
            <a:headEnd/>
            <a:tailEnd/>
          </a:ln>
          <a:effectLst/>
        </p:spPr>
        <p:txBody>
          <a:bodyPr wrap="none" lIns="90488" tIns="44450" rIns="90488" bIns="44450">
            <a:spAutoFit/>
          </a:bodyPr>
          <a:lstStyle/>
          <a:p>
            <a:pPr algn="ctr"/>
            <a:r>
              <a:rPr lang="en-US" sz="1600">
                <a:solidFill>
                  <a:srgbClr val="000000"/>
                </a:solidFill>
              </a:rPr>
              <a:t>Hazardous Waste</a:t>
            </a:r>
          </a:p>
        </p:txBody>
      </p:sp>
      <p:sp>
        <p:nvSpPr>
          <p:cNvPr id="88074" name="Rectangle 10"/>
          <p:cNvSpPr>
            <a:spLocks noChangeArrowheads="1"/>
          </p:cNvSpPr>
          <p:nvPr/>
        </p:nvSpPr>
        <p:spPr bwMode="auto">
          <a:xfrm>
            <a:off x="4271963" y="3314700"/>
            <a:ext cx="596900" cy="309563"/>
          </a:xfrm>
          <a:prstGeom prst="rect">
            <a:avLst/>
          </a:prstGeom>
          <a:noFill/>
          <a:ln w="57150" cmpd="thinThick">
            <a:noFill/>
            <a:miter lim="800000"/>
            <a:headEnd/>
            <a:tailEnd/>
          </a:ln>
          <a:effectLst/>
        </p:spPr>
        <p:txBody>
          <a:bodyPr wrap="none" lIns="90488" tIns="44450" rIns="90488" bIns="44450">
            <a:spAutoFit/>
          </a:bodyPr>
          <a:lstStyle/>
          <a:p>
            <a:pPr algn="ctr"/>
            <a:r>
              <a:rPr lang="en-US" sz="1600">
                <a:solidFill>
                  <a:srgbClr val="000000"/>
                </a:solidFill>
              </a:rPr>
              <a:t>LDR</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noFill/>
          <a:ln/>
        </p:spPr>
        <p:txBody>
          <a:bodyPr/>
          <a:lstStyle/>
          <a:p>
            <a:r>
              <a:rPr lang="en-US"/>
              <a:t>THE WORLD OF WASTE - SOLID WASTE</a:t>
            </a:r>
          </a:p>
        </p:txBody>
      </p:sp>
      <p:sp>
        <p:nvSpPr>
          <p:cNvPr id="12291" name="Oval 3"/>
          <p:cNvSpPr>
            <a:spLocks noChangeArrowheads="1"/>
          </p:cNvSpPr>
          <p:nvPr/>
        </p:nvSpPr>
        <p:spPr bwMode="auto">
          <a:xfrm>
            <a:off x="2208213" y="1089025"/>
            <a:ext cx="4727575" cy="4727575"/>
          </a:xfrm>
          <a:prstGeom prst="ellipse">
            <a:avLst/>
          </a:prstGeom>
          <a:solidFill>
            <a:schemeClr val="bg2"/>
          </a:solidFill>
          <a:ln w="25400">
            <a:solidFill>
              <a:schemeClr val="tx1"/>
            </a:solidFill>
            <a:round/>
            <a:headEnd/>
            <a:tailEnd/>
          </a:ln>
          <a:effectLst/>
        </p:spPr>
        <p:txBody>
          <a:bodyPr wrap="none" anchor="ctr"/>
          <a:lstStyle/>
          <a:p>
            <a:endParaRPr lang="en-US"/>
          </a:p>
        </p:txBody>
      </p:sp>
      <p:sp>
        <p:nvSpPr>
          <p:cNvPr id="12292" name="Oval 4"/>
          <p:cNvSpPr>
            <a:spLocks noChangeArrowheads="1"/>
          </p:cNvSpPr>
          <p:nvPr/>
        </p:nvSpPr>
        <p:spPr bwMode="auto">
          <a:xfrm>
            <a:off x="2767013" y="1647825"/>
            <a:ext cx="3609975" cy="3609975"/>
          </a:xfrm>
          <a:prstGeom prst="ellipse">
            <a:avLst/>
          </a:prstGeom>
          <a:solidFill>
            <a:srgbClr val="A4AA00"/>
          </a:solidFill>
          <a:ln w="25400">
            <a:solidFill>
              <a:schemeClr val="tx1"/>
            </a:solidFill>
            <a:round/>
            <a:headEnd/>
            <a:tailEnd/>
          </a:ln>
          <a:effectLst/>
        </p:spPr>
        <p:txBody>
          <a:bodyPr wrap="none" anchor="ctr"/>
          <a:lstStyle/>
          <a:p>
            <a:endParaRPr lang="en-US"/>
          </a:p>
        </p:txBody>
      </p:sp>
      <p:sp>
        <p:nvSpPr>
          <p:cNvPr id="12293" name="Oval 5"/>
          <p:cNvSpPr>
            <a:spLocks noChangeArrowheads="1"/>
          </p:cNvSpPr>
          <p:nvPr/>
        </p:nvSpPr>
        <p:spPr bwMode="auto">
          <a:xfrm>
            <a:off x="3362325" y="2243138"/>
            <a:ext cx="2419350" cy="2419350"/>
          </a:xfrm>
          <a:prstGeom prst="ellipse">
            <a:avLst/>
          </a:prstGeom>
          <a:solidFill>
            <a:srgbClr val="00838F"/>
          </a:solidFill>
          <a:ln w="25400">
            <a:solidFill>
              <a:schemeClr val="tx1"/>
            </a:solidFill>
            <a:round/>
            <a:headEnd/>
            <a:tailEnd/>
          </a:ln>
          <a:effectLst/>
        </p:spPr>
        <p:txBody>
          <a:bodyPr wrap="none" anchor="ctr"/>
          <a:lstStyle/>
          <a:p>
            <a:endParaRPr lang="en-US"/>
          </a:p>
        </p:txBody>
      </p:sp>
      <p:sp>
        <p:nvSpPr>
          <p:cNvPr id="12294" name="Oval 6"/>
          <p:cNvSpPr>
            <a:spLocks noChangeArrowheads="1"/>
          </p:cNvSpPr>
          <p:nvPr/>
        </p:nvSpPr>
        <p:spPr bwMode="auto">
          <a:xfrm>
            <a:off x="3984625" y="2865438"/>
            <a:ext cx="1174750" cy="1174750"/>
          </a:xfrm>
          <a:prstGeom prst="ellipse">
            <a:avLst/>
          </a:prstGeom>
          <a:solidFill>
            <a:srgbClr val="F2500D"/>
          </a:solidFill>
          <a:ln w="25400">
            <a:solidFill>
              <a:schemeClr val="tx1"/>
            </a:solidFill>
            <a:round/>
            <a:headEnd/>
            <a:tailEnd/>
          </a:ln>
          <a:effectLst/>
        </p:spPr>
        <p:txBody>
          <a:bodyPr wrap="none" anchor="ctr"/>
          <a:lstStyle/>
          <a:p>
            <a:endParaRPr lang="en-US"/>
          </a:p>
        </p:txBody>
      </p:sp>
      <p:sp>
        <p:nvSpPr>
          <p:cNvPr id="12295" name="Rectangle 7"/>
          <p:cNvSpPr>
            <a:spLocks noChangeArrowheads="1"/>
          </p:cNvSpPr>
          <p:nvPr/>
        </p:nvSpPr>
        <p:spPr bwMode="auto">
          <a:xfrm>
            <a:off x="3719513" y="1289050"/>
            <a:ext cx="1704975" cy="309563"/>
          </a:xfrm>
          <a:prstGeom prst="rect">
            <a:avLst/>
          </a:prstGeom>
          <a:noFill/>
          <a:ln w="57150" cmpd="thinThick">
            <a:noFill/>
            <a:miter lim="800000"/>
            <a:headEnd/>
            <a:tailEnd/>
          </a:ln>
          <a:effectLst/>
        </p:spPr>
        <p:txBody>
          <a:bodyPr wrap="none" lIns="90488" tIns="44450" rIns="90488" bIns="44450">
            <a:spAutoFit/>
          </a:bodyPr>
          <a:lstStyle/>
          <a:p>
            <a:pPr algn="ctr"/>
            <a:r>
              <a:rPr lang="en-US" sz="1600">
                <a:solidFill>
                  <a:srgbClr val="000000"/>
                </a:solidFill>
              </a:rPr>
              <a:t>Everything Else</a:t>
            </a:r>
          </a:p>
        </p:txBody>
      </p:sp>
      <p:sp>
        <p:nvSpPr>
          <p:cNvPr id="12296" name="Rectangle 8"/>
          <p:cNvSpPr>
            <a:spLocks noChangeArrowheads="1"/>
          </p:cNvSpPr>
          <p:nvPr/>
        </p:nvSpPr>
        <p:spPr bwMode="auto">
          <a:xfrm>
            <a:off x="3903663" y="1860550"/>
            <a:ext cx="1333500" cy="309563"/>
          </a:xfrm>
          <a:prstGeom prst="rect">
            <a:avLst/>
          </a:prstGeom>
          <a:noFill/>
          <a:ln w="57150" cmpd="thinThick">
            <a:noFill/>
            <a:miter lim="800000"/>
            <a:headEnd/>
            <a:tailEnd/>
          </a:ln>
          <a:effectLst/>
        </p:spPr>
        <p:txBody>
          <a:bodyPr wrap="none" lIns="90488" tIns="44450" rIns="90488" bIns="44450">
            <a:spAutoFit/>
          </a:bodyPr>
          <a:lstStyle/>
          <a:p>
            <a:pPr algn="ctr"/>
            <a:r>
              <a:rPr lang="en-US" sz="1600">
                <a:solidFill>
                  <a:srgbClr val="000000"/>
                </a:solidFill>
              </a:rPr>
              <a:t>Solid Waste</a:t>
            </a:r>
          </a:p>
        </p:txBody>
      </p:sp>
      <p:sp>
        <p:nvSpPr>
          <p:cNvPr id="12297" name="Rectangle 9"/>
          <p:cNvSpPr>
            <a:spLocks noChangeArrowheads="1"/>
          </p:cNvSpPr>
          <p:nvPr/>
        </p:nvSpPr>
        <p:spPr bwMode="auto">
          <a:xfrm>
            <a:off x="3652838" y="2586038"/>
            <a:ext cx="1873250" cy="309562"/>
          </a:xfrm>
          <a:prstGeom prst="rect">
            <a:avLst/>
          </a:prstGeom>
          <a:noFill/>
          <a:ln w="57150" cmpd="thinThick">
            <a:noFill/>
            <a:miter lim="800000"/>
            <a:headEnd/>
            <a:tailEnd/>
          </a:ln>
          <a:effectLst/>
        </p:spPr>
        <p:txBody>
          <a:bodyPr wrap="none" lIns="90488" tIns="44450" rIns="90488" bIns="44450">
            <a:spAutoFit/>
          </a:bodyPr>
          <a:lstStyle/>
          <a:p>
            <a:pPr algn="ctr"/>
            <a:r>
              <a:rPr lang="en-US" sz="1600">
                <a:solidFill>
                  <a:srgbClr val="000000"/>
                </a:solidFill>
              </a:rPr>
              <a:t>Hazardous Waste</a:t>
            </a:r>
          </a:p>
        </p:txBody>
      </p:sp>
      <p:sp>
        <p:nvSpPr>
          <p:cNvPr id="12298" name="Rectangle 10"/>
          <p:cNvSpPr>
            <a:spLocks noChangeArrowheads="1"/>
          </p:cNvSpPr>
          <p:nvPr/>
        </p:nvSpPr>
        <p:spPr bwMode="auto">
          <a:xfrm>
            <a:off x="4271963" y="3314700"/>
            <a:ext cx="596900" cy="309563"/>
          </a:xfrm>
          <a:prstGeom prst="rect">
            <a:avLst/>
          </a:prstGeom>
          <a:noFill/>
          <a:ln w="57150" cmpd="thinThick">
            <a:noFill/>
            <a:miter lim="800000"/>
            <a:headEnd/>
            <a:tailEnd/>
          </a:ln>
          <a:effectLst/>
        </p:spPr>
        <p:txBody>
          <a:bodyPr wrap="none" lIns="90488" tIns="44450" rIns="90488" bIns="44450">
            <a:spAutoFit/>
          </a:bodyPr>
          <a:lstStyle/>
          <a:p>
            <a:pPr algn="ctr"/>
            <a:r>
              <a:rPr lang="en-US" sz="1600">
                <a:solidFill>
                  <a:srgbClr val="000000"/>
                </a:solidFill>
              </a:rPr>
              <a:t>LDR</a:t>
            </a:r>
          </a:p>
        </p:txBody>
      </p:sp>
      <p:sp>
        <p:nvSpPr>
          <p:cNvPr id="12299" name="Line 11"/>
          <p:cNvSpPr>
            <a:spLocks noChangeShapeType="1"/>
          </p:cNvSpPr>
          <p:nvPr/>
        </p:nvSpPr>
        <p:spPr bwMode="auto">
          <a:xfrm flipH="1">
            <a:off x="5818188" y="2154238"/>
            <a:ext cx="1143000" cy="539750"/>
          </a:xfrm>
          <a:prstGeom prst="line">
            <a:avLst/>
          </a:prstGeom>
          <a:noFill/>
          <a:ln w="25400">
            <a:solidFill>
              <a:srgbClr val="000000"/>
            </a:solidFill>
            <a:round/>
            <a:headEnd/>
            <a:tailEnd type="triangle" w="med" len="med"/>
          </a:ln>
          <a:effectLst/>
        </p:spPr>
        <p:txBody>
          <a:bodyPr/>
          <a:lstStyle/>
          <a:p>
            <a:endParaRPr lang="en-US"/>
          </a:p>
        </p:txBody>
      </p:sp>
      <p:sp>
        <p:nvSpPr>
          <p:cNvPr id="12300" name="Rectangle 12"/>
          <p:cNvSpPr>
            <a:spLocks noChangeArrowheads="1"/>
          </p:cNvSpPr>
          <p:nvPr/>
        </p:nvSpPr>
        <p:spPr bwMode="auto">
          <a:xfrm>
            <a:off x="6783388" y="1392238"/>
            <a:ext cx="1892300" cy="1763712"/>
          </a:xfrm>
          <a:prstGeom prst="rect">
            <a:avLst/>
          </a:prstGeom>
          <a:noFill/>
          <a:ln w="57150" cmpd="thinThick">
            <a:noFill/>
            <a:miter lim="800000"/>
            <a:headEnd/>
            <a:tailEnd/>
          </a:ln>
          <a:effectLst/>
        </p:spPr>
        <p:txBody>
          <a:bodyPr lIns="90488" tIns="44450" rIns="90488" bIns="44450">
            <a:spAutoFit/>
          </a:bodyPr>
          <a:lstStyle/>
          <a:p>
            <a:pPr algn="ctr">
              <a:lnSpc>
                <a:spcPct val="95000"/>
              </a:lnSpc>
            </a:pPr>
            <a:r>
              <a:rPr lang="en-US">
                <a:solidFill>
                  <a:srgbClr val="000000"/>
                </a:solidFill>
              </a:rPr>
              <a:t>Abandoned, Recycled, or Inherently</a:t>
            </a:r>
          </a:p>
          <a:p>
            <a:pPr algn="ctr">
              <a:lnSpc>
                <a:spcPct val="95000"/>
              </a:lnSpc>
            </a:pPr>
            <a:r>
              <a:rPr lang="en-US">
                <a:solidFill>
                  <a:srgbClr val="000000"/>
                </a:solidFill>
              </a:rPr>
              <a:t>Waste-Like</a:t>
            </a:r>
          </a:p>
          <a:p>
            <a:pPr algn="ctr">
              <a:lnSpc>
                <a:spcPct val="95000"/>
              </a:lnSpc>
              <a:spcBef>
                <a:spcPct val="40000"/>
              </a:spcBef>
              <a:spcAft>
                <a:spcPct val="40000"/>
              </a:spcAft>
            </a:pPr>
            <a:r>
              <a:rPr lang="en-US" sz="1400">
                <a:solidFill>
                  <a:srgbClr val="000000"/>
                </a:solidFill>
              </a:rPr>
              <a:t>as described in</a:t>
            </a:r>
            <a:endParaRPr lang="en-US">
              <a:solidFill>
                <a:srgbClr val="000000"/>
              </a:solidFill>
            </a:endParaRPr>
          </a:p>
          <a:p>
            <a:pPr algn="ctr">
              <a:lnSpc>
                <a:spcPct val="95000"/>
              </a:lnSpc>
            </a:pPr>
            <a:r>
              <a:rPr lang="en-US">
                <a:solidFill>
                  <a:srgbClr val="000000"/>
                </a:solidFill>
              </a:rPr>
              <a:t>261.2 (a-d)</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a:ln/>
        </p:spPr>
        <p:txBody>
          <a:bodyPr/>
          <a:lstStyle/>
          <a:p>
            <a:r>
              <a:rPr lang="en-US"/>
              <a:t>SOLID WASTE IDENTIFICATION DEFINITIONS</a:t>
            </a:r>
          </a:p>
        </p:txBody>
      </p:sp>
      <p:sp>
        <p:nvSpPr>
          <p:cNvPr id="14339" name="Rectangle 3"/>
          <p:cNvSpPr>
            <a:spLocks noGrp="1" noChangeArrowheads="1"/>
          </p:cNvSpPr>
          <p:nvPr>
            <p:ph type="body" idx="1"/>
          </p:nvPr>
        </p:nvSpPr>
        <p:spPr bwMode="auto">
          <a:xfrm>
            <a:off x="685800" y="1198563"/>
            <a:ext cx="7772400" cy="4451350"/>
          </a:xfrm>
          <a:noFill/>
          <a:ln w="57150" cmpd="thinThick">
            <a:miter lim="800000"/>
            <a:headEnd/>
            <a:tailEnd/>
          </a:ln>
        </p:spPr>
        <p:txBody>
          <a:bodyPr vert="horz" wrap="square" lIns="90488" tIns="44450" rIns="90488" bIns="44450" numCol="1" anchor="ctr" anchorCtr="1" compatLnSpc="1">
            <a:prstTxWarp prst="textNoShape">
              <a:avLst/>
            </a:prstTxWarp>
          </a:bodyPr>
          <a:lstStyle/>
          <a:p>
            <a:r>
              <a:rPr lang="en-US"/>
              <a:t>Spent material</a:t>
            </a:r>
          </a:p>
          <a:p>
            <a:r>
              <a:rPr lang="en-US"/>
              <a:t>Sludge</a:t>
            </a:r>
          </a:p>
          <a:p>
            <a:r>
              <a:rPr lang="en-US"/>
              <a:t>Used or reused</a:t>
            </a:r>
          </a:p>
          <a:p>
            <a:r>
              <a:rPr lang="en-US"/>
              <a:t>Scrap metal</a:t>
            </a:r>
          </a:p>
          <a:p>
            <a:r>
              <a:rPr lang="en-US"/>
              <a:t>By-product</a:t>
            </a:r>
          </a:p>
          <a:p>
            <a:r>
              <a:rPr lang="en-US"/>
              <a:t>Reclamation</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noFill/>
          <a:ln/>
        </p:spPr>
        <p:txBody>
          <a:bodyPr/>
          <a:lstStyle/>
          <a:p>
            <a:r>
              <a:rPr lang="en-US"/>
              <a:t>SOLID WASTE IDENTIFICATION - Table 1</a:t>
            </a:r>
          </a:p>
        </p:txBody>
      </p:sp>
      <p:graphicFrame>
        <p:nvGraphicFramePr>
          <p:cNvPr id="16387" name="Object 3">
            <a:hlinkClick r:id="" action="ppaction://ole?verb=0"/>
          </p:cNvPr>
          <p:cNvGraphicFramePr>
            <a:graphicFrameLocks/>
          </p:cNvGraphicFramePr>
          <p:nvPr/>
        </p:nvGraphicFramePr>
        <p:xfrm>
          <a:off x="554038" y="1855788"/>
          <a:ext cx="7329487" cy="3430587"/>
        </p:xfrm>
        <a:graphic>
          <a:graphicData uri="http://schemas.openxmlformats.org/presentationml/2006/ole">
            <p:oleObj spid="_x0000_s16387" name="Document" r:id="rId4" imgW="7338960" imgH="3439800" progId="Word.Document.6">
              <p:embed/>
            </p:oleObj>
          </a:graphicData>
        </a:graphic>
      </p:graphicFrame>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ln/>
        </p:spPr>
        <p:txBody>
          <a:bodyPr/>
          <a:lstStyle/>
          <a:p>
            <a:r>
              <a:rPr lang="en-US"/>
              <a:t>THE WORLD OF WASTE - SW EXCLUSIONS</a:t>
            </a:r>
          </a:p>
        </p:txBody>
      </p:sp>
      <p:sp>
        <p:nvSpPr>
          <p:cNvPr id="18435" name="Oval 3"/>
          <p:cNvSpPr>
            <a:spLocks noChangeArrowheads="1"/>
          </p:cNvSpPr>
          <p:nvPr/>
        </p:nvSpPr>
        <p:spPr bwMode="auto">
          <a:xfrm>
            <a:off x="2208213" y="1089025"/>
            <a:ext cx="4727575" cy="4727575"/>
          </a:xfrm>
          <a:prstGeom prst="ellipse">
            <a:avLst/>
          </a:prstGeom>
          <a:solidFill>
            <a:schemeClr val="bg2"/>
          </a:solidFill>
          <a:ln w="25400">
            <a:solidFill>
              <a:schemeClr val="tx1"/>
            </a:solidFill>
            <a:round/>
            <a:headEnd/>
            <a:tailEnd/>
          </a:ln>
          <a:effectLst/>
        </p:spPr>
        <p:txBody>
          <a:bodyPr wrap="none" anchor="ctr"/>
          <a:lstStyle/>
          <a:p>
            <a:endParaRPr lang="en-US"/>
          </a:p>
        </p:txBody>
      </p:sp>
      <p:sp>
        <p:nvSpPr>
          <p:cNvPr id="18436" name="Oval 4"/>
          <p:cNvSpPr>
            <a:spLocks noChangeArrowheads="1"/>
          </p:cNvSpPr>
          <p:nvPr/>
        </p:nvSpPr>
        <p:spPr bwMode="auto">
          <a:xfrm>
            <a:off x="2767013" y="1647825"/>
            <a:ext cx="3609975" cy="3609975"/>
          </a:xfrm>
          <a:prstGeom prst="ellipse">
            <a:avLst/>
          </a:prstGeom>
          <a:solidFill>
            <a:srgbClr val="A4AA00"/>
          </a:solidFill>
          <a:ln w="25400">
            <a:solidFill>
              <a:schemeClr val="tx1"/>
            </a:solidFill>
            <a:round/>
            <a:headEnd/>
            <a:tailEnd/>
          </a:ln>
          <a:effectLst/>
        </p:spPr>
        <p:txBody>
          <a:bodyPr wrap="none" anchor="ctr"/>
          <a:lstStyle/>
          <a:p>
            <a:endParaRPr lang="en-US"/>
          </a:p>
        </p:txBody>
      </p:sp>
      <p:sp>
        <p:nvSpPr>
          <p:cNvPr id="18437" name="Oval 5"/>
          <p:cNvSpPr>
            <a:spLocks noChangeArrowheads="1"/>
          </p:cNvSpPr>
          <p:nvPr/>
        </p:nvSpPr>
        <p:spPr bwMode="auto">
          <a:xfrm>
            <a:off x="3362325" y="2243138"/>
            <a:ext cx="2419350" cy="2419350"/>
          </a:xfrm>
          <a:prstGeom prst="ellipse">
            <a:avLst/>
          </a:prstGeom>
          <a:solidFill>
            <a:srgbClr val="00838F"/>
          </a:solidFill>
          <a:ln w="25400">
            <a:solidFill>
              <a:schemeClr val="tx1"/>
            </a:solidFill>
            <a:round/>
            <a:headEnd/>
            <a:tailEnd/>
          </a:ln>
          <a:effectLst/>
        </p:spPr>
        <p:txBody>
          <a:bodyPr wrap="none" anchor="ctr"/>
          <a:lstStyle/>
          <a:p>
            <a:endParaRPr lang="en-US"/>
          </a:p>
        </p:txBody>
      </p:sp>
      <p:sp>
        <p:nvSpPr>
          <p:cNvPr id="18438" name="Oval 6"/>
          <p:cNvSpPr>
            <a:spLocks noChangeArrowheads="1"/>
          </p:cNvSpPr>
          <p:nvPr/>
        </p:nvSpPr>
        <p:spPr bwMode="auto">
          <a:xfrm>
            <a:off x="3984625" y="2865438"/>
            <a:ext cx="1174750" cy="1174750"/>
          </a:xfrm>
          <a:prstGeom prst="ellipse">
            <a:avLst/>
          </a:prstGeom>
          <a:solidFill>
            <a:srgbClr val="F2500D"/>
          </a:solidFill>
          <a:ln w="25400">
            <a:solidFill>
              <a:schemeClr val="tx1"/>
            </a:solidFill>
            <a:round/>
            <a:headEnd/>
            <a:tailEnd/>
          </a:ln>
          <a:effectLst/>
        </p:spPr>
        <p:txBody>
          <a:bodyPr wrap="none" anchor="ctr"/>
          <a:lstStyle/>
          <a:p>
            <a:endParaRPr lang="en-US"/>
          </a:p>
        </p:txBody>
      </p:sp>
      <p:sp>
        <p:nvSpPr>
          <p:cNvPr id="18439" name="Rectangle 7"/>
          <p:cNvSpPr>
            <a:spLocks noChangeArrowheads="1"/>
          </p:cNvSpPr>
          <p:nvPr/>
        </p:nvSpPr>
        <p:spPr bwMode="auto">
          <a:xfrm>
            <a:off x="3719513" y="1289050"/>
            <a:ext cx="1704975" cy="309563"/>
          </a:xfrm>
          <a:prstGeom prst="rect">
            <a:avLst/>
          </a:prstGeom>
          <a:noFill/>
          <a:ln w="57150" cmpd="thinThick">
            <a:noFill/>
            <a:miter lim="800000"/>
            <a:headEnd/>
            <a:tailEnd/>
          </a:ln>
          <a:effectLst/>
        </p:spPr>
        <p:txBody>
          <a:bodyPr wrap="none" lIns="90488" tIns="44450" rIns="90488" bIns="44450">
            <a:spAutoFit/>
          </a:bodyPr>
          <a:lstStyle/>
          <a:p>
            <a:pPr algn="ctr"/>
            <a:r>
              <a:rPr lang="en-US" sz="1600">
                <a:solidFill>
                  <a:srgbClr val="000000"/>
                </a:solidFill>
              </a:rPr>
              <a:t>Everything Else</a:t>
            </a:r>
          </a:p>
        </p:txBody>
      </p:sp>
      <p:sp>
        <p:nvSpPr>
          <p:cNvPr id="18440" name="Rectangle 8"/>
          <p:cNvSpPr>
            <a:spLocks noChangeArrowheads="1"/>
          </p:cNvSpPr>
          <p:nvPr/>
        </p:nvSpPr>
        <p:spPr bwMode="auto">
          <a:xfrm>
            <a:off x="3903663" y="1860550"/>
            <a:ext cx="1333500" cy="309563"/>
          </a:xfrm>
          <a:prstGeom prst="rect">
            <a:avLst/>
          </a:prstGeom>
          <a:noFill/>
          <a:ln w="57150" cmpd="thinThick">
            <a:noFill/>
            <a:miter lim="800000"/>
            <a:headEnd/>
            <a:tailEnd/>
          </a:ln>
          <a:effectLst/>
        </p:spPr>
        <p:txBody>
          <a:bodyPr wrap="none" lIns="90488" tIns="44450" rIns="90488" bIns="44450">
            <a:spAutoFit/>
          </a:bodyPr>
          <a:lstStyle/>
          <a:p>
            <a:pPr algn="ctr"/>
            <a:r>
              <a:rPr lang="en-US" sz="1600">
                <a:solidFill>
                  <a:srgbClr val="000000"/>
                </a:solidFill>
              </a:rPr>
              <a:t>Solid Waste</a:t>
            </a:r>
          </a:p>
        </p:txBody>
      </p:sp>
      <p:sp>
        <p:nvSpPr>
          <p:cNvPr id="18441" name="Rectangle 9"/>
          <p:cNvSpPr>
            <a:spLocks noChangeArrowheads="1"/>
          </p:cNvSpPr>
          <p:nvPr/>
        </p:nvSpPr>
        <p:spPr bwMode="auto">
          <a:xfrm>
            <a:off x="3652838" y="2586038"/>
            <a:ext cx="1873250" cy="309562"/>
          </a:xfrm>
          <a:prstGeom prst="rect">
            <a:avLst/>
          </a:prstGeom>
          <a:noFill/>
          <a:ln w="57150" cmpd="thinThick">
            <a:noFill/>
            <a:miter lim="800000"/>
            <a:headEnd/>
            <a:tailEnd/>
          </a:ln>
          <a:effectLst/>
        </p:spPr>
        <p:txBody>
          <a:bodyPr wrap="none" lIns="90488" tIns="44450" rIns="90488" bIns="44450">
            <a:spAutoFit/>
          </a:bodyPr>
          <a:lstStyle/>
          <a:p>
            <a:pPr algn="ctr"/>
            <a:r>
              <a:rPr lang="en-US" sz="1600">
                <a:solidFill>
                  <a:srgbClr val="000000"/>
                </a:solidFill>
              </a:rPr>
              <a:t>Hazardous Waste</a:t>
            </a:r>
          </a:p>
        </p:txBody>
      </p:sp>
      <p:sp>
        <p:nvSpPr>
          <p:cNvPr id="18442" name="Rectangle 10"/>
          <p:cNvSpPr>
            <a:spLocks noChangeArrowheads="1"/>
          </p:cNvSpPr>
          <p:nvPr/>
        </p:nvSpPr>
        <p:spPr bwMode="auto">
          <a:xfrm>
            <a:off x="4271963" y="3314700"/>
            <a:ext cx="596900" cy="309563"/>
          </a:xfrm>
          <a:prstGeom prst="rect">
            <a:avLst/>
          </a:prstGeom>
          <a:noFill/>
          <a:ln w="57150" cmpd="thinThick">
            <a:noFill/>
            <a:miter lim="800000"/>
            <a:headEnd/>
            <a:tailEnd/>
          </a:ln>
          <a:effectLst/>
        </p:spPr>
        <p:txBody>
          <a:bodyPr wrap="none" lIns="90488" tIns="44450" rIns="90488" bIns="44450">
            <a:spAutoFit/>
          </a:bodyPr>
          <a:lstStyle/>
          <a:p>
            <a:pPr algn="ctr"/>
            <a:r>
              <a:rPr lang="en-US" sz="1600">
                <a:solidFill>
                  <a:srgbClr val="000000"/>
                </a:solidFill>
              </a:rPr>
              <a:t>LDR</a:t>
            </a:r>
          </a:p>
        </p:txBody>
      </p:sp>
      <p:sp>
        <p:nvSpPr>
          <p:cNvPr id="18443" name="Line 11"/>
          <p:cNvSpPr>
            <a:spLocks noChangeShapeType="1"/>
          </p:cNvSpPr>
          <p:nvPr/>
        </p:nvSpPr>
        <p:spPr bwMode="auto">
          <a:xfrm flipH="1">
            <a:off x="6264275" y="2036763"/>
            <a:ext cx="657225" cy="317500"/>
          </a:xfrm>
          <a:prstGeom prst="line">
            <a:avLst/>
          </a:prstGeom>
          <a:noFill/>
          <a:ln w="25400">
            <a:solidFill>
              <a:srgbClr val="000000"/>
            </a:solidFill>
            <a:round/>
            <a:headEnd/>
            <a:tailEnd type="triangle" w="med" len="med"/>
          </a:ln>
          <a:effectLst/>
        </p:spPr>
        <p:txBody>
          <a:bodyPr/>
          <a:lstStyle/>
          <a:p>
            <a:endParaRPr lang="en-US"/>
          </a:p>
        </p:txBody>
      </p:sp>
      <p:sp>
        <p:nvSpPr>
          <p:cNvPr id="18444" name="Rectangle 12"/>
          <p:cNvSpPr>
            <a:spLocks noChangeArrowheads="1"/>
          </p:cNvSpPr>
          <p:nvPr/>
        </p:nvSpPr>
        <p:spPr bwMode="auto">
          <a:xfrm>
            <a:off x="6783388" y="1169988"/>
            <a:ext cx="2263775" cy="2390775"/>
          </a:xfrm>
          <a:prstGeom prst="rect">
            <a:avLst/>
          </a:prstGeom>
          <a:noFill/>
          <a:ln w="57150" cmpd="thinThick">
            <a:noFill/>
            <a:miter lim="800000"/>
            <a:headEnd/>
            <a:tailEnd/>
          </a:ln>
          <a:effectLst/>
        </p:spPr>
        <p:txBody>
          <a:bodyPr lIns="90488" tIns="44450" rIns="90488" bIns="44450">
            <a:spAutoFit/>
          </a:bodyPr>
          <a:lstStyle/>
          <a:p>
            <a:pPr algn="ctr">
              <a:lnSpc>
                <a:spcPct val="95000"/>
              </a:lnSpc>
              <a:spcBef>
                <a:spcPct val="15000"/>
              </a:spcBef>
            </a:pPr>
            <a:r>
              <a:rPr lang="en-US">
                <a:solidFill>
                  <a:srgbClr val="000000"/>
                </a:solidFill>
              </a:rPr>
              <a:t>Domestic Sewage</a:t>
            </a:r>
          </a:p>
          <a:p>
            <a:pPr algn="ctr">
              <a:lnSpc>
                <a:spcPct val="95000"/>
              </a:lnSpc>
              <a:spcBef>
                <a:spcPct val="15000"/>
              </a:spcBef>
            </a:pPr>
            <a:r>
              <a:rPr lang="en-US">
                <a:solidFill>
                  <a:srgbClr val="000000"/>
                </a:solidFill>
              </a:rPr>
              <a:t>NPDES Discharge</a:t>
            </a:r>
          </a:p>
          <a:p>
            <a:pPr algn="ctr">
              <a:lnSpc>
                <a:spcPct val="95000"/>
              </a:lnSpc>
              <a:spcBef>
                <a:spcPct val="15000"/>
              </a:spcBef>
            </a:pPr>
            <a:r>
              <a:rPr lang="en-US">
                <a:solidFill>
                  <a:srgbClr val="000000"/>
                </a:solidFill>
              </a:rPr>
              <a:t>Irrigation Return</a:t>
            </a:r>
          </a:p>
          <a:p>
            <a:pPr algn="ctr">
              <a:lnSpc>
                <a:spcPct val="95000"/>
              </a:lnSpc>
              <a:spcBef>
                <a:spcPct val="15000"/>
              </a:spcBef>
            </a:pPr>
            <a:r>
              <a:rPr lang="en-US">
                <a:solidFill>
                  <a:srgbClr val="000000"/>
                </a:solidFill>
              </a:rPr>
              <a:t>Nuclear Material</a:t>
            </a:r>
          </a:p>
          <a:p>
            <a:pPr algn="ctr">
              <a:lnSpc>
                <a:spcPct val="95000"/>
              </a:lnSpc>
              <a:spcBef>
                <a:spcPct val="15000"/>
              </a:spcBef>
            </a:pPr>
            <a:r>
              <a:rPr lang="en-US">
                <a:solidFill>
                  <a:srgbClr val="000000"/>
                </a:solidFill>
              </a:rPr>
              <a:t>In-Situ Mining</a:t>
            </a:r>
          </a:p>
          <a:p>
            <a:pPr algn="ctr">
              <a:lnSpc>
                <a:spcPct val="95000"/>
              </a:lnSpc>
              <a:spcBef>
                <a:spcPct val="40000"/>
              </a:spcBef>
              <a:spcAft>
                <a:spcPct val="40000"/>
              </a:spcAft>
            </a:pPr>
            <a:r>
              <a:rPr lang="en-US" sz="1400">
                <a:solidFill>
                  <a:srgbClr val="000000"/>
                </a:solidFill>
              </a:rPr>
              <a:t>and others</a:t>
            </a:r>
            <a:br>
              <a:rPr lang="en-US" sz="1400">
                <a:solidFill>
                  <a:srgbClr val="000000"/>
                </a:solidFill>
              </a:rPr>
            </a:br>
            <a:r>
              <a:rPr lang="en-US" sz="1400">
                <a:solidFill>
                  <a:srgbClr val="000000"/>
                </a:solidFill>
              </a:rPr>
              <a:t>as described in</a:t>
            </a:r>
            <a:endParaRPr lang="en-US">
              <a:solidFill>
                <a:srgbClr val="000000"/>
              </a:solidFill>
            </a:endParaRPr>
          </a:p>
          <a:p>
            <a:pPr algn="ctr">
              <a:lnSpc>
                <a:spcPct val="95000"/>
              </a:lnSpc>
            </a:pPr>
            <a:r>
              <a:rPr lang="en-US">
                <a:solidFill>
                  <a:srgbClr val="000000"/>
                </a:solidFill>
              </a:rPr>
              <a:t>261.4 (a)</a:t>
            </a:r>
          </a:p>
        </p:txBody>
      </p:sp>
      <p:sp>
        <p:nvSpPr>
          <p:cNvPr id="18445" name="Line 13"/>
          <p:cNvSpPr>
            <a:spLocks noChangeShapeType="1"/>
          </p:cNvSpPr>
          <p:nvPr/>
        </p:nvSpPr>
        <p:spPr bwMode="auto">
          <a:xfrm flipH="1">
            <a:off x="5692775" y="2144713"/>
            <a:ext cx="509588" cy="381000"/>
          </a:xfrm>
          <a:prstGeom prst="line">
            <a:avLst/>
          </a:prstGeom>
          <a:noFill/>
          <a:ln w="25400">
            <a:solidFill>
              <a:srgbClr val="531800"/>
            </a:solidFill>
            <a:round/>
            <a:headEnd type="triangle" w="med" len="med"/>
            <a:tailEnd/>
          </a:ln>
          <a:effectLst/>
        </p:spPr>
        <p:txBody>
          <a:bodyPr/>
          <a:lstStyle/>
          <a:p>
            <a:endParaRPr lang="en-US"/>
          </a:p>
        </p:txBody>
      </p:sp>
      <p:sp>
        <p:nvSpPr>
          <p:cNvPr id="18446" name="Line 14"/>
          <p:cNvSpPr>
            <a:spLocks noChangeShapeType="1"/>
          </p:cNvSpPr>
          <p:nvPr/>
        </p:nvSpPr>
        <p:spPr bwMode="auto">
          <a:xfrm flipH="1">
            <a:off x="5494338" y="1827213"/>
            <a:ext cx="381000" cy="509587"/>
          </a:xfrm>
          <a:prstGeom prst="line">
            <a:avLst/>
          </a:prstGeom>
          <a:noFill/>
          <a:ln w="25400">
            <a:solidFill>
              <a:srgbClr val="531800"/>
            </a:solidFill>
            <a:round/>
            <a:headEnd type="triangle" w="med" len="med"/>
            <a:tailEnd/>
          </a:ln>
          <a:effectLst/>
        </p:spPr>
        <p:txBody>
          <a:bodyPr/>
          <a:lstStyle/>
          <a:p>
            <a:endParaRPr lang="en-US"/>
          </a:p>
        </p:txBody>
      </p:sp>
      <p:sp>
        <p:nvSpPr>
          <p:cNvPr id="18447" name="Line 15"/>
          <p:cNvSpPr>
            <a:spLocks noChangeShapeType="1"/>
          </p:cNvSpPr>
          <p:nvPr/>
        </p:nvSpPr>
        <p:spPr bwMode="auto">
          <a:xfrm flipH="1">
            <a:off x="5838825" y="2579688"/>
            <a:ext cx="615950" cy="200025"/>
          </a:xfrm>
          <a:prstGeom prst="line">
            <a:avLst/>
          </a:prstGeom>
          <a:noFill/>
          <a:ln w="25400">
            <a:solidFill>
              <a:srgbClr val="531800"/>
            </a:solidFill>
            <a:round/>
            <a:headEnd type="triangle" w="med" len="med"/>
            <a:tailEnd/>
          </a:ln>
          <a:effectLst/>
        </p:spPr>
        <p:txBody>
          <a:bodyPr/>
          <a:lstStyle/>
          <a:p>
            <a:endParaRPr lang="en-US"/>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p:spPr>
        <p:txBody>
          <a:bodyPr/>
          <a:lstStyle/>
          <a:p>
            <a:r>
              <a:rPr lang="en-US"/>
              <a:t>EXCLUSIONS</a:t>
            </a:r>
          </a:p>
        </p:txBody>
      </p:sp>
      <p:sp>
        <p:nvSpPr>
          <p:cNvPr id="20483" name="Rectangle 3"/>
          <p:cNvSpPr>
            <a:spLocks noChangeArrowheads="1"/>
          </p:cNvSpPr>
          <p:nvPr/>
        </p:nvSpPr>
        <p:spPr bwMode="auto">
          <a:xfrm>
            <a:off x="596900" y="1008063"/>
            <a:ext cx="7950200" cy="4906962"/>
          </a:xfrm>
          <a:prstGeom prst="rect">
            <a:avLst/>
          </a:prstGeom>
          <a:noFill/>
          <a:ln w="12700" cmpd="thinThick">
            <a:noFill/>
            <a:miter lim="800000"/>
            <a:headEnd/>
            <a:tailEnd/>
          </a:ln>
          <a:effectLst/>
        </p:spPr>
        <p:txBody>
          <a:bodyPr lIns="63500" tIns="25400" rIns="63500" bIns="25400" anchor="ctr" anchorCtr="1">
            <a:spAutoFit/>
          </a:bodyPr>
          <a:lstStyle/>
          <a:p>
            <a:r>
              <a:rPr lang="en-US" sz="2400"/>
              <a:t>Materials excluded from the definition of a solid waste include:</a:t>
            </a:r>
          </a:p>
          <a:p>
            <a:pPr marL="685800" lvl="1" indent="-342900">
              <a:spcBef>
                <a:spcPct val="20000"/>
              </a:spcBef>
              <a:buSzPct val="100000"/>
              <a:buFontTx/>
              <a:buChar char="•"/>
            </a:pPr>
            <a:r>
              <a:rPr lang="en-US" sz="2400"/>
              <a:t>Domestic sewage and mixtures</a:t>
            </a:r>
          </a:p>
          <a:p>
            <a:pPr marL="685800" lvl="1" indent="-342900">
              <a:spcBef>
                <a:spcPct val="20000"/>
              </a:spcBef>
              <a:buSzPct val="100000"/>
              <a:buFontTx/>
              <a:buChar char="•"/>
            </a:pPr>
            <a:r>
              <a:rPr lang="en-US" sz="2400"/>
              <a:t>Industrial wastewater point source discharges subject to CWA 402</a:t>
            </a:r>
          </a:p>
          <a:p>
            <a:pPr marL="685800" lvl="1" indent="-342900">
              <a:spcBef>
                <a:spcPct val="20000"/>
              </a:spcBef>
              <a:buSzPct val="100000"/>
              <a:buFontTx/>
              <a:buChar char="•"/>
            </a:pPr>
            <a:r>
              <a:rPr lang="en-US" sz="2400"/>
              <a:t>Irrigation return flows</a:t>
            </a:r>
          </a:p>
          <a:p>
            <a:pPr marL="685800" lvl="1" indent="-342900">
              <a:spcBef>
                <a:spcPct val="20000"/>
              </a:spcBef>
              <a:buSzPct val="100000"/>
              <a:buFontTx/>
              <a:buChar char="•"/>
            </a:pPr>
            <a:r>
              <a:rPr lang="en-US" sz="2400"/>
              <a:t>Source, special nuclear or by-product material;</a:t>
            </a:r>
          </a:p>
          <a:p>
            <a:pPr marL="685800" lvl="1" indent="-342900">
              <a:spcBef>
                <a:spcPct val="20000"/>
              </a:spcBef>
              <a:buSzPct val="100000"/>
              <a:buFontTx/>
              <a:buChar char="•"/>
            </a:pPr>
            <a:r>
              <a:rPr lang="en-US" sz="2400"/>
              <a:t>In-situ mining materials</a:t>
            </a:r>
          </a:p>
          <a:p>
            <a:pPr marL="685800" lvl="1" indent="-342900">
              <a:spcBef>
                <a:spcPct val="20000"/>
              </a:spcBef>
              <a:buSzPct val="100000"/>
              <a:buFontTx/>
              <a:buChar char="•"/>
            </a:pPr>
            <a:r>
              <a:rPr lang="en-US" sz="2400"/>
              <a:t>Pulping liquors that are reclaimed</a:t>
            </a:r>
          </a:p>
          <a:p>
            <a:pPr marL="685800" lvl="1" indent="-342900">
              <a:spcBef>
                <a:spcPct val="20000"/>
              </a:spcBef>
              <a:buSzPct val="100000"/>
              <a:buFontTx/>
              <a:buChar char="•"/>
            </a:pPr>
            <a:r>
              <a:rPr lang="en-US" sz="2400"/>
              <a:t>Spent sulfuric acid used to produce virgin sulfuric acid</a:t>
            </a:r>
          </a:p>
          <a:p>
            <a:pPr marL="685800" lvl="1" indent="-342900">
              <a:spcBef>
                <a:spcPct val="20000"/>
              </a:spcBef>
              <a:buSzPct val="100000"/>
              <a:buFontTx/>
              <a:buChar char="•"/>
            </a:pPr>
            <a:r>
              <a:rPr lang="en-US" sz="2400"/>
              <a:t>Materials managed in closed-loop recycling units.</a:t>
            </a:r>
          </a:p>
        </p:txBody>
      </p:sp>
    </p:spTree>
  </p:cSld>
  <p:clrMapOvr>
    <a:masterClrMapping/>
  </p:clrMapOvr>
  <p:transition/>
</p:sld>
</file>

<file path=ppt/theme/theme1.xml><?xml version="1.0" encoding="utf-8"?>
<a:theme xmlns:a="http://schemas.openxmlformats.org/drawingml/2006/main" name="Default Design">
  <a:themeElements>
    <a:clrScheme name="">
      <a:dk1>
        <a:srgbClr val="712000"/>
      </a:dk1>
      <a:lt1>
        <a:srgbClr val="FFB94C"/>
      </a:lt1>
      <a:dk2>
        <a:srgbClr val="BC3700"/>
      </a:dk2>
      <a:lt2>
        <a:srgbClr val="AD6900"/>
      </a:lt2>
      <a:accent1>
        <a:srgbClr val="006B61"/>
      </a:accent1>
      <a:accent2>
        <a:srgbClr val="004E47"/>
      </a:accent2>
      <a:accent3>
        <a:srgbClr val="FFD9B2"/>
      </a:accent3>
      <a:accent4>
        <a:srgbClr val="5F1A00"/>
      </a:accent4>
      <a:accent5>
        <a:srgbClr val="AABAB7"/>
      </a:accent5>
      <a:accent6>
        <a:srgbClr val="00463F"/>
      </a:accent6>
      <a:hlink>
        <a:srgbClr val="003530"/>
      </a:hlink>
      <a:folHlink>
        <a:srgbClr val="F6BF69"/>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57150" cap="flat" cmpd="thinThick"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57150" cap="flat" cmpd="thinThick"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FF00"/>
      </a:dk2>
      <a:lt2>
        <a:srgbClr val="FF0000"/>
      </a:lt2>
      <a:accent1>
        <a:srgbClr val="0000FF"/>
      </a:accent1>
      <a:accent2>
        <a:srgbClr val="00FFFF"/>
      </a:accent2>
      <a:accent3>
        <a:srgbClr val="FFFFFF"/>
      </a:accent3>
      <a:accent4>
        <a:srgbClr val="000000"/>
      </a:accent4>
      <a:accent5>
        <a:srgbClr val="AAAAFF"/>
      </a:accent5>
      <a:accent6>
        <a:srgbClr val="00E7E7"/>
      </a:accent6>
      <a:hlink>
        <a:srgbClr val="FF00FF"/>
      </a:hlink>
      <a:folHlink>
        <a:srgbClr val="FFFF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FF00"/>
      </a:dk2>
      <a:lt2>
        <a:srgbClr val="FF0000"/>
      </a:lt2>
      <a:accent1>
        <a:srgbClr val="0000FF"/>
      </a:accent1>
      <a:accent2>
        <a:srgbClr val="00FFFF"/>
      </a:accent2>
      <a:accent3>
        <a:srgbClr val="FFFFFF"/>
      </a:accent3>
      <a:accent4>
        <a:srgbClr val="000000"/>
      </a:accent4>
      <a:accent5>
        <a:srgbClr val="AAAAFF"/>
      </a:accent5>
      <a:accent6>
        <a:srgbClr val="00E7E7"/>
      </a:accent6>
      <a:hlink>
        <a:srgbClr val="FF00FF"/>
      </a:hlink>
      <a:folHlink>
        <a:srgbClr val="FFFF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Pages>42</Pages>
  <Words>3109</Words>
  <Application>Microsoft Office PowerPoint</Application>
  <PresentationFormat>Custom</PresentationFormat>
  <Paragraphs>379</Paragraphs>
  <Slides>42</Slides>
  <Notes>42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46" baseType="lpstr">
      <vt:lpstr>Times New Roman</vt:lpstr>
      <vt:lpstr>Arial</vt:lpstr>
      <vt:lpstr>Default Design</vt:lpstr>
      <vt:lpstr>Document</vt:lpstr>
      <vt:lpstr>HAZARDOUS WASTE ID</vt:lpstr>
      <vt:lpstr>WHAT IS A RCRA HAZARDOUS WASTE?</vt:lpstr>
      <vt:lpstr>THE WORLD OF WASTE</vt:lpstr>
      <vt:lpstr>Slide 4</vt:lpstr>
      <vt:lpstr>THE WORLD OF WASTE - SOLID WASTE</vt:lpstr>
      <vt:lpstr>SOLID WASTE IDENTIFICATION DEFINITIONS</vt:lpstr>
      <vt:lpstr>SOLID WASTE IDENTIFICATION - Table 1</vt:lpstr>
      <vt:lpstr>THE WORLD OF WASTE - SW EXCLUSIONS</vt:lpstr>
      <vt:lpstr>EXCLUSIONS</vt:lpstr>
      <vt:lpstr>THE WORLD OF WASTE - RECYCLING EXCLUSIONS</vt:lpstr>
      <vt:lpstr>SOLID WASTE IDENTIFICATION</vt:lpstr>
      <vt:lpstr>Slide 12</vt:lpstr>
      <vt:lpstr>THE WORLD OF WASTE - HAZARDOUS WASTE</vt:lpstr>
      <vt:lpstr>HAZARDOUS WASTE DEFINITION</vt:lpstr>
      <vt:lpstr>LISTED HAZARDOUS WASTES</vt:lpstr>
      <vt:lpstr>DISCARDED COMMERCIAL CHEMICAL PRODUCTS (P/U CODE) §261.33(e) and (f)</vt:lpstr>
      <vt:lpstr>DISCARDED COMMERCIAL CHEMICAL PRODUCTS (P/U CODE) (Cont’d)</vt:lpstr>
      <vt:lpstr>P/ U CODE WASTES</vt:lpstr>
      <vt:lpstr>SPECIFIC SOURCES (K-CODE) §261.32</vt:lpstr>
      <vt:lpstr>NON-SPECIFIC SOURCES (F-CODED)</vt:lpstr>
      <vt:lpstr>CHARACTERISTICS (§261.20)</vt:lpstr>
      <vt:lpstr>IGNITABILITY (§261.21)</vt:lpstr>
      <vt:lpstr>IGNITABILITY (Cont’d)</vt:lpstr>
      <vt:lpstr>IGNITABILITY (Cont’d)</vt:lpstr>
      <vt:lpstr>CORROSIVITY (§261.22)</vt:lpstr>
      <vt:lpstr>REACTIVITY (§261.23)</vt:lpstr>
      <vt:lpstr>REACTIVITY (Cont’d)</vt:lpstr>
      <vt:lpstr>TOXICITY</vt:lpstr>
      <vt:lpstr>EFFECTIVE/ COMPLIANCE DATES FOR TC RULE</vt:lpstr>
      <vt:lpstr>EXCEPTION TO THE TC RULE</vt:lpstr>
      <vt:lpstr>MIXTURES</vt:lpstr>
      <vt:lpstr>THE MIXTURE RULE</vt:lpstr>
      <vt:lpstr>MIXTURE RULE SCENARIOS</vt:lpstr>
      <vt:lpstr>THE “DERIVED FROM” RULE</vt:lpstr>
      <vt:lpstr>THE “DERIVED FROM” RULE</vt:lpstr>
      <vt:lpstr>“DERIVED FROM” RULE SCENARIOS</vt:lpstr>
      <vt:lpstr>“CONTAINED-IN” POLICY</vt:lpstr>
      <vt:lpstr>THE WORLD OF WASTE - HW EXCLUSIONS</vt:lpstr>
      <vt:lpstr>EXCLUSIONS FROM THE DEFINITION OF  HAZARDOUS WASTE</vt:lpstr>
      <vt:lpstr>EXCLUSIONS (Cont’d)</vt:lpstr>
      <vt:lpstr>THE WORLD OF WASTE - HW EXCLUSIONS II</vt:lpstr>
      <vt:lpstr>THE WORLD OF WASTE - LDR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HAZ WASTE ID</dc:title>
  <dc:subject/>
  <dc:creator>Staff</dc:creator>
  <cp:keywords/>
  <dc:description/>
  <cp:lastModifiedBy>perrigan_g</cp:lastModifiedBy>
  <cp:revision>8</cp:revision>
  <cp:lastPrinted>1997-07-11T16:04:06Z</cp:lastPrinted>
  <dcterms:created xsi:type="dcterms:W3CDTF">1997-06-30T09:31:00Z</dcterms:created>
  <dcterms:modified xsi:type="dcterms:W3CDTF">2010-02-26T15:04:22Z</dcterms:modified>
</cp:coreProperties>
</file>